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73" r:id="rId3"/>
    <p:sldId id="269" r:id="rId4"/>
    <p:sldId id="271" r:id="rId5"/>
    <p:sldId id="274" r:id="rId6"/>
    <p:sldId id="270" r:id="rId7"/>
    <p:sldId id="272" r:id="rId8"/>
    <p:sldId id="275" r:id="rId9"/>
    <p:sldId id="276"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5A40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p:scale>
          <a:sx n="66" d="100"/>
          <a:sy n="66" d="100"/>
        </p:scale>
        <p:origin x="108" y="32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標題投影片">
    <p:spTree>
      <p:nvGrpSpPr>
        <p:cNvPr id="1" name=""/>
        <p:cNvGrpSpPr/>
        <p:nvPr/>
      </p:nvGrpSpPr>
      <p:grpSpPr>
        <a:xfrm>
          <a:off x="0" y="0"/>
          <a:ext cx="0" cy="0"/>
          <a:chOff x="0" y="0"/>
          <a:chExt cx="0" cy="0"/>
        </a:xfrm>
      </p:grpSpPr>
      <p:grpSp>
        <p:nvGrpSpPr>
          <p:cNvPr id="18" name="Group 17"/>
          <p:cNvGrpSpPr/>
          <p:nvPr/>
        </p:nvGrpSpPr>
        <p:grpSpPr>
          <a:xfrm>
            <a:off x="0" y="0"/>
            <a:ext cx="12192000" cy="6858000"/>
            <a:chOff x="0" y="0"/>
            <a:chExt cx="12192000" cy="6858000"/>
          </a:xfrm>
        </p:grpSpPr>
        <p:sp>
          <p:nvSpPr>
            <p:cNvPr id="8" name="Rectangle 7"/>
            <p:cNvSpPr/>
            <p:nvPr/>
          </p:nvSpPr>
          <p:spPr>
            <a:xfrm>
              <a:off x="0" y="0"/>
              <a:ext cx="12192000" cy="6858000"/>
            </a:xfrm>
            <a:prstGeom prst="rect">
              <a:avLst/>
            </a:prstGeom>
            <a:blipFill>
              <a:blip r:embed="rId2">
                <a:duotone>
                  <a:schemeClr val="dk2">
                    <a:shade val="42000"/>
                    <a:hueMod val="42000"/>
                    <a:satMod val="124000"/>
                    <a:lumMod val="62000"/>
                  </a:schemeClr>
                  <a:schemeClr val="dk2">
                    <a:tint val="96000"/>
                    <a:satMod val="130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Oval 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Oval 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Oval 10"/>
            <p:cNvSpPr/>
            <p:nvPr/>
          </p:nvSpPr>
          <p:spPr>
            <a:xfrm>
              <a:off x="7999412" y="1587"/>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Oval 1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8609012" y="5865239"/>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zh-TW" altLang="en-US"/>
              <a:t>按一下以編輯母片標題樣式</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a:t>按一下以編輯母片子標題樣式</a:t>
            </a:r>
            <a:endParaRPr lang="en-US" dirty="0"/>
          </a:p>
        </p:txBody>
      </p:sp>
      <p:sp>
        <p:nvSpPr>
          <p:cNvPr id="4" name="Date Placeholder 3"/>
          <p:cNvSpPr>
            <a:spLocks noGrp="1"/>
          </p:cNvSpPr>
          <p:nvPr>
            <p:ph type="dt" sz="half" idx="10"/>
          </p:nvPr>
        </p:nvSpPr>
        <p:spPr bwMode="gray">
          <a:xfrm rot="5400000">
            <a:off x="10176279" y="1792223"/>
            <a:ext cx="990599" cy="304799"/>
          </a:xfrm>
        </p:spPr>
        <p:txBody>
          <a:bodyPr anchor="t"/>
          <a:lstStyle>
            <a:lvl1pPr algn="l">
              <a:defRPr b="0" i="0">
                <a:solidFill>
                  <a:schemeClr val="bg1"/>
                </a:solidFill>
              </a:defRPr>
            </a:lvl1pPr>
          </a:lstStyle>
          <a:p>
            <a:fld id="{D200B3F0-A9BC-48CE-8EB6-ECE965069900}" type="datetimeFigureOut">
              <a:rPr lang="en-US" dirty="0"/>
              <a:pPr/>
              <a:t>7/29/2023</a:t>
            </a:fld>
            <a:endParaRPr lang="en-US" dirty="0"/>
          </a:p>
        </p:txBody>
      </p:sp>
      <p:sp>
        <p:nvSpPr>
          <p:cNvPr id="5" name="Footer Placeholder 4"/>
          <p:cNvSpPr>
            <a:spLocks noGrp="1"/>
          </p:cNvSpPr>
          <p:nvPr>
            <p:ph type="ftr" sz="quarter" idx="11"/>
          </p:nvPr>
        </p:nvSpPr>
        <p:spPr bwMode="gray">
          <a:xfrm rot="5400000">
            <a:off x="8963575" y="3226820"/>
            <a:ext cx="3859795" cy="304801"/>
          </a:xfrm>
        </p:spPr>
        <p:txBody>
          <a:bodyPr anchor="b"/>
          <a:lstStyle>
            <a:lvl1pPr>
              <a:defRPr b="0" i="0">
                <a:solidFill>
                  <a:schemeClr val="bg1"/>
                </a:solidFill>
              </a:defRPr>
            </a:lvl1pPr>
          </a:lstStyle>
          <a:p>
            <a:endParaRPr lang="en-US" dirty="0"/>
          </a:p>
        </p:txBody>
      </p:sp>
      <p:sp>
        <p:nvSpPr>
          <p:cNvPr id="17" name="Rectangle 16"/>
          <p:cNvSpPr/>
          <p:nvPr/>
        </p:nvSpPr>
        <p:spPr>
          <a:xfrm>
            <a:off x="1044372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10351008" y="292608"/>
            <a:ext cx="838199" cy="767687"/>
          </a:xfrm>
        </p:spPr>
        <p:txBody>
          <a:bodyPr/>
          <a:lstStyle>
            <a:lvl1pPr>
              <a:defRPr sz="2800" b="0" i="0"/>
            </a:lvl1p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全景圖片 (含標題)">
    <p:spTree>
      <p:nvGrpSpPr>
        <p:cNvPr id="1" name=""/>
        <p:cNvGrpSpPr/>
        <p:nvPr/>
      </p:nvGrpSpPr>
      <p:grpSpPr>
        <a:xfrm>
          <a:off x="0" y="0"/>
          <a:ext cx="0" cy="0"/>
          <a:chOff x="0" y="0"/>
          <a:chExt cx="0" cy="0"/>
        </a:xfrm>
      </p:grpSpPr>
      <p:grpSp>
        <p:nvGrpSpPr>
          <p:cNvPr id="10" name="Group 9"/>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42000"/>
                    <a:hueMod val="42000"/>
                    <a:satMod val="124000"/>
                    <a:lumMod val="62000"/>
                  </a:schemeClr>
                  <a:schemeClr val="dk2">
                    <a:tint val="96000"/>
                    <a:satMod val="130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Oval 11"/>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7999412" y="1587"/>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5239"/>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8"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6" y="4965945"/>
            <a:ext cx="8825657" cy="566738"/>
          </a:xfrm>
        </p:spPr>
        <p:txBody>
          <a:bodyPr anchor="b">
            <a:normAutofit/>
          </a:bodyPr>
          <a:lstStyle>
            <a:lvl1pPr algn="l">
              <a:defRPr sz="2400" b="0"/>
            </a:lvl1pPr>
          </a:lstStyle>
          <a:p>
            <a:r>
              <a:rPr lang="zh-TW" altLang="en-US"/>
              <a:t>按一下以編輯母片標題樣式</a:t>
            </a:r>
            <a:endParaRPr lang="en-US" dirty="0"/>
          </a:p>
        </p:txBody>
      </p:sp>
      <p:sp>
        <p:nvSpPr>
          <p:cNvPr id="3" name="Picture Placeholder 2"/>
          <p:cNvSpPr>
            <a:spLocks noGrp="1" noChangeAspect="1"/>
          </p:cNvSpPr>
          <p:nvPr>
            <p:ph type="pic" idx="1"/>
          </p:nvPr>
        </p:nvSpPr>
        <p:spPr>
          <a:xfrm>
            <a:off x="1154955" y="685800"/>
            <a:ext cx="8825658"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zh-TW" altLang="en-US"/>
              <a:t>按一下圖示以新增圖片</a:t>
            </a:r>
            <a:endParaRPr lang="en-US" dirty="0"/>
          </a:p>
        </p:txBody>
      </p:sp>
      <p:sp>
        <p:nvSpPr>
          <p:cNvPr id="4" name="Text Placeholder 3"/>
          <p:cNvSpPr>
            <a:spLocks noGrp="1"/>
          </p:cNvSpPr>
          <p:nvPr>
            <p:ph type="body" sz="half" idx="2"/>
          </p:nvPr>
        </p:nvSpPr>
        <p:spPr bwMode="gray">
          <a:xfrm>
            <a:off x="1154956" y="5532683"/>
            <a:ext cx="8825656" cy="493712"/>
          </a:xfrm>
        </p:spPr>
        <p:txBody>
          <a:bodyPr>
            <a:normAutofit/>
          </a:bodyPr>
          <a:lstStyle>
            <a:lvl1pPr marL="0" indent="0">
              <a:buNone/>
              <a:defRPr sz="12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編輯母片文字樣式</a:t>
            </a:r>
          </a:p>
        </p:txBody>
      </p:sp>
      <p:sp>
        <p:nvSpPr>
          <p:cNvPr id="5" name="Date Placeholder 4"/>
          <p:cNvSpPr>
            <a:spLocks noGrp="1"/>
          </p:cNvSpPr>
          <p:nvPr>
            <p:ph type="dt" sz="half" idx="10"/>
          </p:nvPr>
        </p:nvSpPr>
        <p:spPr/>
        <p:txBody>
          <a:bodyPr/>
          <a:lstStyle/>
          <a:p>
            <a:fld id="{3DF9FFFF-3106-4DDB-AA62-0C80862170D6}" type="datetimeFigureOut">
              <a:rPr lang="en-US" dirty="0"/>
              <a:t>7/29/2023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3" name="Rectangle 12"/>
          <p:cNvSpPr/>
          <p:nvPr/>
        </p:nvSpPr>
        <p:spPr>
          <a:xfrm>
            <a:off x="1044372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標題與說明文字">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0" name="Rectangle 9"/>
            <p:cNvSpPr/>
            <p:nvPr/>
          </p:nvSpPr>
          <p:spPr>
            <a:xfrm>
              <a:off x="0" y="0"/>
              <a:ext cx="12192000" cy="6858000"/>
            </a:xfrm>
            <a:prstGeom prst="rect">
              <a:avLst/>
            </a:prstGeom>
            <a:blipFill>
              <a:blip r:embed="rId2">
                <a:duotone>
                  <a:schemeClr val="dk2">
                    <a:shade val="42000"/>
                    <a:hueMod val="42000"/>
                    <a:satMod val="124000"/>
                    <a:lumMod val="62000"/>
                  </a:schemeClr>
                  <a:schemeClr val="dk2">
                    <a:tint val="96000"/>
                    <a:satMod val="130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10"/>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Oval 11"/>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7999412" y="1587"/>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5239"/>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9"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1063416"/>
            <a:ext cx="8825659" cy="1379755"/>
          </a:xfrm>
        </p:spPr>
        <p:txBody>
          <a:bodyPr anchor="ctr"/>
          <a:lstStyle>
            <a:lvl1pPr>
              <a:defRPr sz="4000"/>
            </a:lvl1pPr>
          </a:lstStyle>
          <a:p>
            <a:r>
              <a:rPr lang="zh-TW" altLang="en-US"/>
              <a:t>按一下以編輯母片標題樣式</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編輯母片文字樣式</a:t>
            </a:r>
          </a:p>
        </p:txBody>
      </p:sp>
      <p:sp>
        <p:nvSpPr>
          <p:cNvPr id="4" name="Date Placeholder 3"/>
          <p:cNvSpPr>
            <a:spLocks noGrp="1"/>
          </p:cNvSpPr>
          <p:nvPr>
            <p:ph type="dt" sz="half" idx="10"/>
          </p:nvPr>
        </p:nvSpPr>
        <p:spPr/>
        <p:txBody>
          <a:bodyPr/>
          <a:lstStyle/>
          <a:p>
            <a:fld id="{A3DA38B7-AE95-4DC8-9A51-7A71F545B098}" type="datetimeFigureOut">
              <a:rPr lang="en-US" dirty="0"/>
              <a:t>7/29/2023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3" name="Rectangle 12"/>
          <p:cNvSpPr/>
          <p:nvPr/>
        </p:nvSpPr>
        <p:spPr>
          <a:xfrm>
            <a:off x="1044372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引述 (含標題)">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6" name="Rectangle 15"/>
            <p:cNvSpPr/>
            <p:nvPr/>
          </p:nvSpPr>
          <p:spPr>
            <a:xfrm>
              <a:off x="0" y="0"/>
              <a:ext cx="12192000" cy="6858000"/>
            </a:xfrm>
            <a:prstGeom prst="rect">
              <a:avLst/>
            </a:prstGeom>
            <a:blipFill>
              <a:blip r:embed="rId2">
                <a:duotone>
                  <a:schemeClr val="dk2">
                    <a:shade val="42000"/>
                    <a:hueMod val="42000"/>
                    <a:satMod val="124000"/>
                    <a:lumMod val="62000"/>
                  </a:schemeClr>
                  <a:schemeClr val="dk2">
                    <a:tint val="96000"/>
                    <a:satMod val="130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1587"/>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0"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8609012" y="5865239"/>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2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1" name="TextBox 10"/>
          <p:cNvSpPr txBox="1"/>
          <p:nvPr/>
        </p:nvSpPr>
        <p:spPr bwMode="gray">
          <a:xfrm>
            <a:off x="898295" y="603589"/>
            <a:ext cx="801912" cy="1569660"/>
          </a:xfrm>
          <a:prstGeom prst="rect">
            <a:avLst/>
          </a:prstGeom>
          <a:noFill/>
        </p:spPr>
        <p:txBody>
          <a:bodyPr wrap="square" rtlCol="0">
            <a:spAutoFit/>
          </a:bodyPr>
          <a:lstStyle>
            <a:defPPr>
              <a:defRPr lang="en-US"/>
            </a:defPPr>
            <a:lvl1pPr algn="r">
              <a:defRPr sz="12200" b="0" i="0">
                <a:solidFill>
                  <a:schemeClr val="accent1"/>
                </a:solidFill>
                <a:latin typeface="Arial"/>
                <a:cs typeface="Arial"/>
              </a:defRPr>
            </a:lvl1pPr>
          </a:lstStyle>
          <a:p>
            <a:pPr lvl="0"/>
            <a:r>
              <a:rPr lang="en-US" sz="9600" dirty="0"/>
              <a:t>“</a:t>
            </a:r>
          </a:p>
        </p:txBody>
      </p:sp>
      <p:sp>
        <p:nvSpPr>
          <p:cNvPr id="13" name="TextBox 12"/>
          <p:cNvSpPr txBox="1"/>
          <p:nvPr/>
        </p:nvSpPr>
        <p:spPr bwMode="gray">
          <a:xfrm>
            <a:off x="9705137" y="2613787"/>
            <a:ext cx="801912" cy="1569660"/>
          </a:xfrm>
          <a:prstGeom prst="rect">
            <a:avLst/>
          </a:prstGeom>
          <a:noFill/>
        </p:spPr>
        <p:txBody>
          <a:bodyPr wrap="square" rtlCol="0">
            <a:spAutoFit/>
          </a:bodyPr>
          <a:lstStyle>
            <a:defPPr>
              <a:defRPr lang="en-US"/>
            </a:defPPr>
            <a:lvl1pPr algn="r">
              <a:defRPr sz="12200" b="0" i="0">
                <a:solidFill>
                  <a:schemeClr val="accent1"/>
                </a:solidFill>
                <a:latin typeface="Arial"/>
                <a:cs typeface="Arial"/>
              </a:defRPr>
            </a:lvl1pPr>
          </a:lstStyle>
          <a:p>
            <a:pPr lvl="0"/>
            <a:r>
              <a:rPr lang="en-US" sz="9600" dirty="0"/>
              <a:t>”</a:t>
            </a:r>
          </a:p>
        </p:txBody>
      </p:sp>
      <p:sp>
        <p:nvSpPr>
          <p:cNvPr id="2" name="Title 1"/>
          <p:cNvSpPr>
            <a:spLocks noGrp="1"/>
          </p:cNvSpPr>
          <p:nvPr>
            <p:ph type="title"/>
          </p:nvPr>
        </p:nvSpPr>
        <p:spPr>
          <a:xfrm>
            <a:off x="1574801" y="980517"/>
            <a:ext cx="8460983" cy="2705034"/>
          </a:xfrm>
        </p:spPr>
        <p:txBody>
          <a:bodyPr anchor="ctr"/>
          <a:lstStyle>
            <a:lvl1pPr>
              <a:defRPr sz="4000"/>
            </a:lvl1pPr>
          </a:lstStyle>
          <a:p>
            <a:r>
              <a:rPr lang="zh-TW" altLang="en-US"/>
              <a:t>按一下以編輯母片標題樣式</a:t>
            </a:r>
            <a:endParaRPr lang="en-US" dirty="0"/>
          </a:p>
        </p:txBody>
      </p:sp>
      <p:sp>
        <p:nvSpPr>
          <p:cNvPr id="14" name="Text Placeholder 3"/>
          <p:cNvSpPr>
            <a:spLocks noGrp="1"/>
          </p:cNvSpPr>
          <p:nvPr>
            <p:ph type="body" sz="half" idx="13"/>
          </p:nvPr>
        </p:nvSpPr>
        <p:spPr bwMode="gray">
          <a:xfrm>
            <a:off x="1945945" y="3686515"/>
            <a:ext cx="7725772" cy="342174"/>
          </a:xfrm>
        </p:spPr>
        <p:txBody>
          <a:bodyPr anchor="t">
            <a:normAutofit/>
          </a:bodyPr>
          <a:lstStyle>
            <a:lvl1pPr marL="0" indent="0">
              <a:buNone/>
              <a:defRPr lang="en-US" sz="1400" b="0" i="0" kern="1200" cap="small" dirty="0">
                <a:solidFill>
                  <a:schemeClr val="accent1"/>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編輯母片文字樣式</a:t>
            </a:r>
          </a:p>
        </p:txBody>
      </p:sp>
      <p:sp>
        <p:nvSpPr>
          <p:cNvPr id="10" name="Text Placeholder 3"/>
          <p:cNvSpPr>
            <a:spLocks noGrp="1"/>
          </p:cNvSpPr>
          <p:nvPr>
            <p:ph type="body" sz="half" idx="2"/>
          </p:nvPr>
        </p:nvSpPr>
        <p:spPr>
          <a:xfrm>
            <a:off x="1154954" y="5014393"/>
            <a:ext cx="8825659" cy="1012664"/>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編輯母片文字樣式</a:t>
            </a:r>
          </a:p>
        </p:txBody>
      </p:sp>
      <p:sp>
        <p:nvSpPr>
          <p:cNvPr id="4" name="Date Placeholder 3"/>
          <p:cNvSpPr>
            <a:spLocks noGrp="1"/>
          </p:cNvSpPr>
          <p:nvPr>
            <p:ph type="dt" sz="half" idx="10"/>
          </p:nvPr>
        </p:nvSpPr>
        <p:spPr/>
        <p:txBody>
          <a:bodyPr/>
          <a:lstStyle/>
          <a:p>
            <a:fld id="{86F1EC2B-8188-4AC2-9F0D-8D09C51D505A}" type="datetimeFigureOut">
              <a:rPr lang="en-US" dirty="0"/>
              <a:t>7/29/2023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24" name="Rectangle 23"/>
          <p:cNvSpPr/>
          <p:nvPr/>
        </p:nvSpPr>
        <p:spPr>
          <a:xfrm>
            <a:off x="1044372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名片">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0" name="Rectangle 9"/>
            <p:cNvSpPr/>
            <p:nvPr/>
          </p:nvSpPr>
          <p:spPr>
            <a:xfrm>
              <a:off x="0" y="0"/>
              <a:ext cx="12192000" cy="6858000"/>
            </a:xfrm>
            <a:prstGeom prst="rect">
              <a:avLst/>
            </a:prstGeom>
            <a:blipFill>
              <a:blip r:embed="rId2">
                <a:duotone>
                  <a:schemeClr val="dk2">
                    <a:shade val="42000"/>
                    <a:hueMod val="42000"/>
                    <a:satMod val="124000"/>
                    <a:lumMod val="62000"/>
                  </a:schemeClr>
                  <a:schemeClr val="dk2">
                    <a:tint val="96000"/>
                    <a:satMod val="130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10"/>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7999412" y="1587"/>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5239"/>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2404477"/>
            <a:ext cx="8825659" cy="1788704"/>
          </a:xfrm>
        </p:spPr>
        <p:txBody>
          <a:bodyPr anchor="b"/>
          <a:lstStyle>
            <a:lvl1pPr algn="l">
              <a:defRPr sz="4000" b="0" cap="none"/>
            </a:lvl1pPr>
          </a:lstStyle>
          <a:p>
            <a:r>
              <a:rPr lang="zh-TW" altLang="en-US"/>
              <a:t>按一下以編輯母片標題樣式</a:t>
            </a:r>
            <a:endParaRPr lang="en-US" dirty="0"/>
          </a:p>
        </p:txBody>
      </p:sp>
      <p:sp>
        <p:nvSpPr>
          <p:cNvPr id="3" name="Text Placeholder 2"/>
          <p:cNvSpPr>
            <a:spLocks noGrp="1"/>
          </p:cNvSpPr>
          <p:nvPr>
            <p:ph type="body" idx="1"/>
          </p:nvPr>
        </p:nvSpPr>
        <p:spPr>
          <a:xfrm>
            <a:off x="1138587" y="5024967"/>
            <a:ext cx="8825658"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a:t>編輯母片文字樣式</a:t>
            </a:r>
          </a:p>
        </p:txBody>
      </p:sp>
      <p:sp>
        <p:nvSpPr>
          <p:cNvPr id="4" name="Date Placeholder 3"/>
          <p:cNvSpPr>
            <a:spLocks noGrp="1"/>
          </p:cNvSpPr>
          <p:nvPr>
            <p:ph type="dt" sz="half" idx="10"/>
          </p:nvPr>
        </p:nvSpPr>
        <p:spPr/>
        <p:txBody>
          <a:bodyPr/>
          <a:lstStyle/>
          <a:p>
            <a:fld id="{9212B75E-944F-430B-BE5F-C69FA8823C04}" type="datetimeFigureOut">
              <a:rPr lang="en-US" dirty="0"/>
              <a:t>7/29/2023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2" name="Rectangle 11"/>
          <p:cNvSpPr/>
          <p:nvPr/>
        </p:nvSpPr>
        <p:spPr>
          <a:xfrm>
            <a:off x="1044372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欄">
    <p:spTree>
      <p:nvGrpSpPr>
        <p:cNvPr id="1" name=""/>
        <p:cNvGrpSpPr/>
        <p:nvPr/>
      </p:nvGrpSpPr>
      <p:grpSpPr>
        <a:xfrm>
          <a:off x="0" y="0"/>
          <a:ext cx="0" cy="0"/>
          <a:chOff x="0" y="0"/>
          <a:chExt cx="0" cy="0"/>
        </a:xfrm>
      </p:grpSpPr>
      <p:sp>
        <p:nvSpPr>
          <p:cNvPr id="17" name="Title Placeholder 1"/>
          <p:cNvSpPr>
            <a:spLocks noGrp="1"/>
          </p:cNvSpPr>
          <p:nvPr>
            <p:ph type="title"/>
          </p:nvPr>
        </p:nvSpPr>
        <p:spPr>
          <a:xfrm>
            <a:off x="1154954" y="947920"/>
            <a:ext cx="8761413" cy="728480"/>
          </a:xfrm>
          <a:prstGeom prst="rect">
            <a:avLst/>
          </a:prstGeom>
        </p:spPr>
        <p:txBody>
          <a:bodyPr vert="horz" lIns="91440" tIns="45720" rIns="91440" bIns="45720" rtlCol="0" anchor="ctr">
            <a:noAutofit/>
          </a:bodyPr>
          <a:lstStyle/>
          <a:p>
            <a:r>
              <a:rPr lang="zh-TW" altLang="en-US"/>
              <a:t>按一下以編輯母片標題樣式</a:t>
            </a:r>
            <a:endParaRPr lang="en-US" dirty="0"/>
          </a:p>
        </p:txBody>
      </p:sp>
      <p:sp>
        <p:nvSpPr>
          <p:cNvPr id="3" name="Text Placeholder 2"/>
          <p:cNvSpPr>
            <a:spLocks noGrp="1"/>
          </p:cNvSpPr>
          <p:nvPr>
            <p:ph type="body" idx="1"/>
          </p:nvPr>
        </p:nvSpPr>
        <p:spPr>
          <a:xfrm>
            <a:off x="1154954" y="2610999"/>
            <a:ext cx="312916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編輯母片文字樣式</a:t>
            </a:r>
          </a:p>
        </p:txBody>
      </p:sp>
      <p:sp>
        <p:nvSpPr>
          <p:cNvPr id="16" name="Text Placeholder 3"/>
          <p:cNvSpPr>
            <a:spLocks noGrp="1"/>
          </p:cNvSpPr>
          <p:nvPr>
            <p:ph type="body" sz="half" idx="15"/>
          </p:nvPr>
        </p:nvSpPr>
        <p:spPr>
          <a:xfrm>
            <a:off x="1154954" y="3187261"/>
            <a:ext cx="3129168" cy="283979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編輯母片文字樣式</a:t>
            </a:r>
          </a:p>
        </p:txBody>
      </p:sp>
      <p:sp>
        <p:nvSpPr>
          <p:cNvPr id="5" name="Text Placeholder 4"/>
          <p:cNvSpPr>
            <a:spLocks noGrp="1"/>
          </p:cNvSpPr>
          <p:nvPr>
            <p:ph type="body" sz="quarter" idx="3"/>
          </p:nvPr>
        </p:nvSpPr>
        <p:spPr>
          <a:xfrm>
            <a:off x="4512721" y="2610999"/>
            <a:ext cx="314538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編輯母片文字樣式</a:t>
            </a:r>
          </a:p>
        </p:txBody>
      </p:sp>
      <p:sp>
        <p:nvSpPr>
          <p:cNvPr id="19" name="Text Placeholder 3"/>
          <p:cNvSpPr>
            <a:spLocks noGrp="1"/>
          </p:cNvSpPr>
          <p:nvPr>
            <p:ph type="body" sz="half" idx="16"/>
          </p:nvPr>
        </p:nvSpPr>
        <p:spPr>
          <a:xfrm>
            <a:off x="4512721" y="3187261"/>
            <a:ext cx="3145380" cy="283979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編輯母片文字樣式</a:t>
            </a:r>
          </a:p>
        </p:txBody>
      </p:sp>
      <p:sp>
        <p:nvSpPr>
          <p:cNvPr id="14" name="Text Placeholder 4"/>
          <p:cNvSpPr>
            <a:spLocks noGrp="1"/>
          </p:cNvSpPr>
          <p:nvPr>
            <p:ph type="body" sz="quarter" idx="13"/>
          </p:nvPr>
        </p:nvSpPr>
        <p:spPr>
          <a:xfrm>
            <a:off x="7886701" y="2603500"/>
            <a:ext cx="3157448" cy="576261"/>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編輯母片文字樣式</a:t>
            </a:r>
          </a:p>
        </p:txBody>
      </p:sp>
      <p:sp>
        <p:nvSpPr>
          <p:cNvPr id="20" name="Text Placeholder 3"/>
          <p:cNvSpPr>
            <a:spLocks noGrp="1"/>
          </p:cNvSpPr>
          <p:nvPr>
            <p:ph type="body" sz="half" idx="17"/>
          </p:nvPr>
        </p:nvSpPr>
        <p:spPr>
          <a:xfrm>
            <a:off x="7886700" y="3187261"/>
            <a:ext cx="3161029" cy="2839794"/>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編輯母片文字樣式</a:t>
            </a:r>
          </a:p>
        </p:txBody>
      </p:sp>
      <p:cxnSp>
        <p:nvCxnSpPr>
          <p:cNvPr id="22" name="Straight Connector 21"/>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79AE0DC7-7F53-471C-A711-B3DA6F2535F3}" type="datetimeFigureOut">
              <a:rPr lang="en-US" dirty="0"/>
              <a:t>7/29/2023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圖片欄">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lvl1pPr>
              <a:defRPr sz="3600"/>
            </a:lvl1pPr>
          </a:lstStyle>
          <a:p>
            <a:r>
              <a:rPr lang="zh-TW" altLang="en-US"/>
              <a:t>按一下以編輯母片標題樣式</a:t>
            </a:r>
            <a:endParaRPr lang="en-US" dirty="0"/>
          </a:p>
        </p:txBody>
      </p:sp>
      <p:sp>
        <p:nvSpPr>
          <p:cNvPr id="3" name="Text Placeholder 2"/>
          <p:cNvSpPr>
            <a:spLocks noGrp="1"/>
          </p:cNvSpPr>
          <p:nvPr>
            <p:ph type="body" idx="1"/>
          </p:nvPr>
        </p:nvSpPr>
        <p:spPr>
          <a:xfrm>
            <a:off x="1154954" y="4532844"/>
            <a:ext cx="3020744" cy="576263"/>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編輯母片文字樣式</a:t>
            </a:r>
          </a:p>
        </p:txBody>
      </p:sp>
      <p:sp>
        <p:nvSpPr>
          <p:cNvPr id="29" name="Picture Placeholder 2"/>
          <p:cNvSpPr>
            <a:spLocks noGrp="1" noChangeAspect="1"/>
          </p:cNvSpPr>
          <p:nvPr>
            <p:ph type="pic" idx="15"/>
          </p:nvPr>
        </p:nvSpPr>
        <p:spPr>
          <a:xfrm>
            <a:off x="1334552" y="2611246"/>
            <a:ext cx="2691242" cy="1583764"/>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zh-TW" altLang="en-US"/>
              <a:t>按一下圖示以新增圖片</a:t>
            </a:r>
            <a:endParaRPr lang="en-US" dirty="0"/>
          </a:p>
        </p:txBody>
      </p:sp>
      <p:sp>
        <p:nvSpPr>
          <p:cNvPr id="22" name="Text Placeholder 3"/>
          <p:cNvSpPr>
            <a:spLocks noGrp="1"/>
          </p:cNvSpPr>
          <p:nvPr>
            <p:ph type="body" sz="half" idx="18"/>
          </p:nvPr>
        </p:nvSpPr>
        <p:spPr>
          <a:xfrm>
            <a:off x="1154953" y="5109107"/>
            <a:ext cx="3020745" cy="91794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編輯母片文字樣式</a:t>
            </a:r>
          </a:p>
        </p:txBody>
      </p:sp>
      <p:sp>
        <p:nvSpPr>
          <p:cNvPr id="5" name="Text Placeholder 4"/>
          <p:cNvSpPr>
            <a:spLocks noGrp="1"/>
          </p:cNvSpPr>
          <p:nvPr>
            <p:ph type="body" sz="quarter" idx="3"/>
          </p:nvPr>
        </p:nvSpPr>
        <p:spPr>
          <a:xfrm>
            <a:off x="4568865" y="4532845"/>
            <a:ext cx="30504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編輯母片文字樣式</a:t>
            </a:r>
          </a:p>
        </p:txBody>
      </p:sp>
      <p:sp>
        <p:nvSpPr>
          <p:cNvPr id="30" name="Picture Placeholder 2"/>
          <p:cNvSpPr>
            <a:spLocks noGrp="1" noChangeAspect="1"/>
          </p:cNvSpPr>
          <p:nvPr>
            <p:ph type="pic" idx="21"/>
          </p:nvPr>
        </p:nvSpPr>
        <p:spPr>
          <a:xfrm>
            <a:off x="4748463" y="2642840"/>
            <a:ext cx="2691242" cy="155217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zh-TW" altLang="en-US"/>
              <a:t>按一下圖示以新增圖片</a:t>
            </a:r>
            <a:endParaRPr lang="en-US" dirty="0"/>
          </a:p>
        </p:txBody>
      </p:sp>
      <p:sp>
        <p:nvSpPr>
          <p:cNvPr id="23" name="Text Placeholder 3"/>
          <p:cNvSpPr>
            <a:spLocks noGrp="1"/>
          </p:cNvSpPr>
          <p:nvPr>
            <p:ph type="body" sz="half" idx="19"/>
          </p:nvPr>
        </p:nvSpPr>
        <p:spPr>
          <a:xfrm>
            <a:off x="4568865" y="5109107"/>
            <a:ext cx="3050438" cy="92140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編輯母片文字樣式</a:t>
            </a:r>
          </a:p>
        </p:txBody>
      </p:sp>
      <p:sp>
        <p:nvSpPr>
          <p:cNvPr id="14" name="Text Placeholder 4"/>
          <p:cNvSpPr>
            <a:spLocks noGrp="1"/>
          </p:cNvSpPr>
          <p:nvPr>
            <p:ph type="body" sz="quarter" idx="13"/>
          </p:nvPr>
        </p:nvSpPr>
        <p:spPr>
          <a:xfrm>
            <a:off x="7983434" y="4532845"/>
            <a:ext cx="30504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編輯母片文字樣式</a:t>
            </a:r>
          </a:p>
        </p:txBody>
      </p:sp>
      <p:sp>
        <p:nvSpPr>
          <p:cNvPr id="31" name="Picture Placeholder 2"/>
          <p:cNvSpPr>
            <a:spLocks noGrp="1" noChangeAspect="1"/>
          </p:cNvSpPr>
          <p:nvPr>
            <p:ph type="pic" idx="22"/>
          </p:nvPr>
        </p:nvSpPr>
        <p:spPr>
          <a:xfrm>
            <a:off x="8163031" y="2618992"/>
            <a:ext cx="2691242" cy="1576018"/>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zh-TW" altLang="en-US"/>
              <a:t>按一下圖示以新增圖片</a:t>
            </a:r>
            <a:endParaRPr lang="en-US" dirty="0"/>
          </a:p>
        </p:txBody>
      </p:sp>
      <p:sp>
        <p:nvSpPr>
          <p:cNvPr id="24" name="Text Placeholder 3"/>
          <p:cNvSpPr>
            <a:spLocks noGrp="1"/>
          </p:cNvSpPr>
          <p:nvPr>
            <p:ph type="body" sz="half" idx="20"/>
          </p:nvPr>
        </p:nvSpPr>
        <p:spPr>
          <a:xfrm>
            <a:off x="7983434" y="5109107"/>
            <a:ext cx="3054127" cy="89634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編輯母片文字樣式</a:t>
            </a:r>
          </a:p>
        </p:txBody>
      </p:sp>
      <p:cxnSp>
        <p:nvCxnSpPr>
          <p:cNvPr id="21" name="Straight Connector 20"/>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25" name="Straight Connector 24"/>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3C1F4C9D-4618-451D-80C1-6A376BB42AB4}" type="datetimeFigureOut">
              <a:rPr lang="en-US" dirty="0"/>
              <a:t>7/29/2023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10" name="Title Placeholder 1"/>
          <p:cNvSpPr>
            <a:spLocks noGrp="1"/>
          </p:cNvSpPr>
          <p:nvPr>
            <p:ph type="title"/>
          </p:nvPr>
        </p:nvSpPr>
        <p:spPr>
          <a:xfrm>
            <a:off x="1154954" y="947920"/>
            <a:ext cx="8761413" cy="728480"/>
          </a:xfrm>
          <a:prstGeom prst="rect">
            <a:avLst/>
          </a:prstGeom>
        </p:spPr>
        <p:txBody>
          <a:bodyPr vert="horz" lIns="91440" tIns="45720" rIns="91440" bIns="45720" rtlCol="0" anchor="ctr">
            <a:noAutofit/>
          </a:bodyPr>
          <a:lstStyle/>
          <a:p>
            <a:r>
              <a:rPr lang="zh-TW" altLang="en-US"/>
              <a:t>按一下以編輯母片標題樣式</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fld id="{F54D2318-CE40-42F6-962A-4C6D6CF697DB}" type="datetimeFigureOut">
              <a:rPr lang="en-US" dirty="0"/>
              <a:t>7/29/2023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直排標題及文字">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42000"/>
                    <a:hueMod val="42000"/>
                    <a:satMod val="124000"/>
                    <a:lumMod val="62000"/>
                  </a:schemeClr>
                  <a:schemeClr val="dk2">
                    <a:tint val="96000"/>
                    <a:satMod val="130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1587"/>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5865239"/>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3" name="Rectangle 12"/>
            <p:cNvSpPr/>
            <p:nvPr/>
          </p:nvSpPr>
          <p:spPr>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2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97430"/>
            <a:ext cx="1409965" cy="4729626"/>
          </a:xfrm>
        </p:spPr>
        <p:txBody>
          <a:bodyPr vert="eaVert" anchor="b" anchorCtr="0"/>
          <a:lstStyle/>
          <a:p>
            <a:r>
              <a:rPr lang="zh-TW" altLang="en-US"/>
              <a:t>按一下以編輯母片標題樣式</a:t>
            </a:r>
            <a:endParaRPr lang="en-US" dirty="0"/>
          </a:p>
        </p:txBody>
      </p:sp>
      <p:sp>
        <p:nvSpPr>
          <p:cNvPr id="3" name="Vertical Text Placeholder 2"/>
          <p:cNvSpPr>
            <a:spLocks noGrp="1"/>
          </p:cNvSpPr>
          <p:nvPr>
            <p:ph type="body" orient="vert" idx="1"/>
          </p:nvPr>
        </p:nvSpPr>
        <p:spPr>
          <a:xfrm>
            <a:off x="1154954" y="1297429"/>
            <a:ext cx="6247546" cy="4729627"/>
          </a:xfrm>
        </p:spPr>
        <p:txBody>
          <a:bodyPr vert="eaVert"/>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fld id="{0C476AC1-EB7F-4BEF-90D9-5764B50DAF8A}" type="datetimeFigureOut">
              <a:rPr lang="en-US" dirty="0"/>
              <a:t>7/29/2023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8" name="Rectangle 17"/>
          <p:cNvSpPr/>
          <p:nvPr/>
        </p:nvSpPr>
        <p:spPr>
          <a:xfrm>
            <a:off x="1044372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cSld name="1_標題及內容">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zh-TW" altLang="en-US"/>
              <a:t>按一下以編輯母片標題樣式</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7/29/2023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32990329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內容">
    <p:spTree>
      <p:nvGrpSpPr>
        <p:cNvPr id="1" name=""/>
        <p:cNvGrpSpPr/>
        <p:nvPr/>
      </p:nvGrpSpPr>
      <p:grpSpPr>
        <a:xfrm>
          <a:off x="0" y="0"/>
          <a:ext cx="0" cy="0"/>
          <a:chOff x="0" y="0"/>
          <a:chExt cx="0" cy="0"/>
        </a:xfrm>
      </p:grpSpPr>
      <p:sp>
        <p:nvSpPr>
          <p:cNvPr id="10" name="Title Placeholder 1"/>
          <p:cNvSpPr>
            <a:spLocks noGrp="1"/>
          </p:cNvSpPr>
          <p:nvPr>
            <p:ph type="title"/>
          </p:nvPr>
        </p:nvSpPr>
        <p:spPr>
          <a:xfrm>
            <a:off x="1154954" y="947920"/>
            <a:ext cx="8761413" cy="728480"/>
          </a:xfrm>
          <a:prstGeom prst="rect">
            <a:avLst/>
          </a:prstGeom>
        </p:spPr>
        <p:txBody>
          <a:bodyPr vert="horz" lIns="91440" tIns="45720" rIns="91440" bIns="45720" rtlCol="0" anchor="ctr">
            <a:noAutofit/>
          </a:bodyPr>
          <a:lstStyle/>
          <a:p>
            <a:r>
              <a:rPr lang="zh-TW" altLang="en-US"/>
              <a:t>按一下以編輯母片標題樣式</a:t>
            </a:r>
            <a:endParaRPr lang="en-US" dirty="0"/>
          </a:p>
        </p:txBody>
      </p:sp>
      <p:sp>
        <p:nvSpPr>
          <p:cNvPr id="3" name="Content Placeholder 2"/>
          <p:cNvSpPr>
            <a:spLocks noGrp="1"/>
          </p:cNvSpPr>
          <p:nvPr>
            <p:ph idx="1"/>
          </p:nvPr>
        </p:nvSpPr>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fld id="{1B20712A-F861-4AB0-A754-4F5A2033CD4B}" type="datetimeFigureOut">
              <a:rPr lang="en-US" dirty="0"/>
              <a:t>7/29/2023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章節標題">
    <p:spTree>
      <p:nvGrpSpPr>
        <p:cNvPr id="1" name=""/>
        <p:cNvGrpSpPr/>
        <p:nvPr/>
      </p:nvGrpSpPr>
      <p:grpSpPr>
        <a:xfrm>
          <a:off x="0" y="0"/>
          <a:ext cx="0" cy="0"/>
          <a:chOff x="0" y="0"/>
          <a:chExt cx="0" cy="0"/>
        </a:xfrm>
      </p:grpSpPr>
      <p:grpSp>
        <p:nvGrpSpPr>
          <p:cNvPr id="10" name="Group 9"/>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42000"/>
                    <a:hueMod val="42000"/>
                    <a:satMod val="124000"/>
                    <a:lumMod val="62000"/>
                  </a:schemeClr>
                  <a:schemeClr val="dk2">
                    <a:tint val="96000"/>
                    <a:satMod val="130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Oval 11"/>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7999412" y="1587"/>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5239"/>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8"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9"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6" y="2677644"/>
            <a:ext cx="4351023" cy="2283823"/>
          </a:xfrm>
        </p:spPr>
        <p:txBody>
          <a:bodyPr anchor="ctr"/>
          <a:lstStyle>
            <a:lvl1pPr algn="l">
              <a:defRPr sz="4000" b="0" cap="none"/>
            </a:lvl1pPr>
          </a:lstStyle>
          <a:p>
            <a:r>
              <a:rPr lang="zh-TW" altLang="en-US"/>
              <a:t>按一下以編輯母片標題樣式</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a:t>編輯母片文字樣式</a:t>
            </a:r>
          </a:p>
        </p:txBody>
      </p:sp>
      <p:sp>
        <p:nvSpPr>
          <p:cNvPr id="4" name="Date Placeholder 3"/>
          <p:cNvSpPr>
            <a:spLocks noGrp="1"/>
          </p:cNvSpPr>
          <p:nvPr>
            <p:ph type="dt" sz="half" idx="10"/>
          </p:nvPr>
        </p:nvSpPr>
        <p:spPr/>
        <p:txBody>
          <a:bodyPr/>
          <a:lstStyle/>
          <a:p>
            <a:fld id="{324507B7-F2DC-4B2C-B14D-58A9766807A2}" type="datetimeFigureOut">
              <a:rPr lang="en-US" dirty="0"/>
              <a:t>7/29/2023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5" name="Rectangle 14"/>
          <p:cNvSpPr/>
          <p:nvPr/>
        </p:nvSpPr>
        <p:spPr>
          <a:xfrm>
            <a:off x="1044372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個內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Content Placeholder 2"/>
          <p:cNvSpPr>
            <a:spLocks noGrp="1"/>
          </p:cNvSpPr>
          <p:nvPr>
            <p:ph sz="half" idx="1"/>
          </p:nvPr>
        </p:nvSpPr>
        <p:spPr>
          <a:xfrm>
            <a:off x="1151368" y="2603500"/>
            <a:ext cx="4828744" cy="3416301"/>
          </a:xfrm>
        </p:spPr>
        <p:txBody>
          <a:bodyPr>
            <a:normAutofit/>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Content Placeholder 3"/>
          <p:cNvSpPr>
            <a:spLocks noGrp="1"/>
          </p:cNvSpPr>
          <p:nvPr>
            <p:ph sz="half" idx="2"/>
          </p:nvPr>
        </p:nvSpPr>
        <p:spPr>
          <a:xfrm>
            <a:off x="6208711" y="2603500"/>
            <a:ext cx="4825159" cy="3377705"/>
          </a:xfrm>
        </p:spPr>
        <p:txBody>
          <a:bodyPr>
            <a:normAutofit/>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5" name="Date Placeholder 4"/>
          <p:cNvSpPr>
            <a:spLocks noGrp="1"/>
          </p:cNvSpPr>
          <p:nvPr>
            <p:ph type="dt" sz="half" idx="10"/>
          </p:nvPr>
        </p:nvSpPr>
        <p:spPr/>
        <p:txBody>
          <a:bodyPr/>
          <a:lstStyle/>
          <a:p>
            <a:fld id="{904A483D-5CB4-4842-8F2F-05D5276ACF63}" type="datetimeFigureOut">
              <a:rPr lang="en-US" dirty="0"/>
              <a:t>7/29/2023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zh-TW" altLang="en-US"/>
              <a:t>按一下以編輯母片標題樣式</a:t>
            </a:r>
            <a:endParaRPr lang="en-US" dirty="0"/>
          </a:p>
        </p:txBody>
      </p:sp>
      <p:sp>
        <p:nvSpPr>
          <p:cNvPr id="3" name="Text Placeholder 2"/>
          <p:cNvSpPr>
            <a:spLocks noGrp="1"/>
          </p:cNvSpPr>
          <p:nvPr>
            <p:ph type="body" idx="1"/>
          </p:nvPr>
        </p:nvSpPr>
        <p:spPr>
          <a:xfrm>
            <a:off x="1154954" y="2636063"/>
            <a:ext cx="482515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編輯母片文字樣式</a:t>
            </a:r>
          </a:p>
        </p:txBody>
      </p:sp>
      <p:sp>
        <p:nvSpPr>
          <p:cNvPr id="4" name="Content Placeholder 3"/>
          <p:cNvSpPr>
            <a:spLocks noGrp="1"/>
          </p:cNvSpPr>
          <p:nvPr>
            <p:ph sz="half" idx="2"/>
          </p:nvPr>
        </p:nvSpPr>
        <p:spPr>
          <a:xfrm>
            <a:off x="1154954" y="3212326"/>
            <a:ext cx="4825158" cy="2807476"/>
          </a:xfrm>
        </p:spPr>
        <p:txBody>
          <a:bodyPr>
            <a:normAutofit/>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5" name="Text Placeholder 4"/>
          <p:cNvSpPr>
            <a:spLocks noGrp="1"/>
          </p:cNvSpPr>
          <p:nvPr>
            <p:ph type="body" sz="quarter" idx="3"/>
          </p:nvPr>
        </p:nvSpPr>
        <p:spPr>
          <a:xfrm>
            <a:off x="6208711" y="2603499"/>
            <a:ext cx="4825160" cy="608825"/>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編輯母片文字樣式</a:t>
            </a:r>
          </a:p>
        </p:txBody>
      </p:sp>
      <p:sp>
        <p:nvSpPr>
          <p:cNvPr id="6" name="Content Placeholder 5"/>
          <p:cNvSpPr>
            <a:spLocks noGrp="1"/>
          </p:cNvSpPr>
          <p:nvPr>
            <p:ph sz="quarter" idx="4"/>
          </p:nvPr>
        </p:nvSpPr>
        <p:spPr>
          <a:xfrm>
            <a:off x="6208712" y="3212327"/>
            <a:ext cx="4825159" cy="2807474"/>
          </a:xfrm>
        </p:spPr>
        <p:txBody>
          <a:bodyPr>
            <a:normAutofit/>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7" name="Date Placeholder 6"/>
          <p:cNvSpPr>
            <a:spLocks noGrp="1"/>
          </p:cNvSpPr>
          <p:nvPr>
            <p:ph type="dt" sz="half" idx="10"/>
          </p:nvPr>
        </p:nvSpPr>
        <p:spPr/>
        <p:txBody>
          <a:bodyPr/>
          <a:lstStyle/>
          <a:p>
            <a:fld id="{1D1CE32E-9DC0-47C8-A657-48F5C3E4A10B}" type="datetimeFigureOut">
              <a:rPr lang="en-US" dirty="0"/>
              <a:t>7/29/2023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Date Placeholder 2"/>
          <p:cNvSpPr>
            <a:spLocks noGrp="1"/>
          </p:cNvSpPr>
          <p:nvPr>
            <p:ph type="dt" sz="half" idx="10"/>
          </p:nvPr>
        </p:nvSpPr>
        <p:spPr/>
        <p:txBody>
          <a:bodyPr/>
          <a:lstStyle/>
          <a:p>
            <a:fld id="{2BDF5C0D-8C3A-4771-A43D-83937FC700D4}" type="datetimeFigureOut">
              <a:rPr lang="en-US" dirty="0"/>
              <a:t>7/29/2023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203D2D6-FCC2-425A-A4A7-8058E8C01CB1}" type="datetimeFigureOut">
              <a:rPr lang="en-US" dirty="0"/>
              <a:t>7/29/2023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Rectangle 5"/>
          <p:cNvSpPr/>
          <p:nvPr/>
        </p:nvSpPr>
        <p:spPr>
          <a:xfrm>
            <a:off x="1044372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含標題的內容">
    <p:spTree>
      <p:nvGrpSpPr>
        <p:cNvPr id="1" name=""/>
        <p:cNvGrpSpPr/>
        <p:nvPr/>
      </p:nvGrpSpPr>
      <p:grpSpPr>
        <a:xfrm>
          <a:off x="0" y="0"/>
          <a:ext cx="0" cy="0"/>
          <a:chOff x="0" y="0"/>
          <a:chExt cx="0" cy="0"/>
        </a:xfrm>
      </p:grpSpPr>
      <p:grpSp>
        <p:nvGrpSpPr>
          <p:cNvPr id="11" name="Group 10"/>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42000"/>
                    <a:hueMod val="42000"/>
                    <a:satMod val="124000"/>
                    <a:lumMod val="62000"/>
                  </a:schemeClr>
                  <a:schemeClr val="dk2">
                    <a:tint val="96000"/>
                    <a:satMod val="130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7999412" y="1587"/>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5239"/>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0"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Rectangle 7"/>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1295400"/>
            <a:ext cx="2793158" cy="1600200"/>
          </a:xfrm>
        </p:spPr>
        <p:txBody>
          <a:bodyPr anchor="b"/>
          <a:lstStyle>
            <a:lvl1pPr algn="l">
              <a:defRPr sz="2400" b="0"/>
            </a:lvl1pPr>
          </a:lstStyle>
          <a:p>
            <a:r>
              <a:rPr lang="zh-TW" altLang="en-US"/>
              <a:t>按一下以編輯母片標題樣式</a:t>
            </a:r>
            <a:endParaRPr lang="en-US" dirty="0"/>
          </a:p>
        </p:txBody>
      </p:sp>
      <p:sp>
        <p:nvSpPr>
          <p:cNvPr id="3" name="Content Placeholder 2"/>
          <p:cNvSpPr>
            <a:spLocks noGrp="1"/>
          </p:cNvSpPr>
          <p:nvPr>
            <p:ph idx="1"/>
          </p:nvPr>
        </p:nvSpPr>
        <p:spPr>
          <a:xfrm>
            <a:off x="5781146" y="1447800"/>
            <a:ext cx="5190065" cy="4572000"/>
          </a:xfrm>
        </p:spPr>
        <p:txBody>
          <a:bodyPr anchor="ctr">
            <a:normAutofit/>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Text Placeholder 3"/>
          <p:cNvSpPr>
            <a:spLocks noGrp="1"/>
          </p:cNvSpPr>
          <p:nvPr>
            <p:ph type="body" sz="half" idx="2"/>
          </p:nvPr>
        </p:nvSpPr>
        <p:spPr bwMode="gray">
          <a:xfrm>
            <a:off x="1154955" y="3129280"/>
            <a:ext cx="2793158" cy="2895599"/>
          </a:xfrm>
        </p:spPr>
        <p:txBody>
          <a:bodyPr/>
          <a:lstStyle>
            <a:lvl1pPr marL="0" indent="0">
              <a:buNone/>
              <a:defRPr sz="14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編輯母片文字樣式</a:t>
            </a:r>
          </a:p>
        </p:txBody>
      </p:sp>
      <p:sp>
        <p:nvSpPr>
          <p:cNvPr id="5" name="Date Placeholder 4"/>
          <p:cNvSpPr>
            <a:spLocks noGrp="1"/>
          </p:cNvSpPr>
          <p:nvPr>
            <p:ph type="dt" sz="half" idx="10"/>
          </p:nvPr>
        </p:nvSpPr>
        <p:spPr/>
        <p:txBody>
          <a:bodyPr/>
          <a:lstStyle/>
          <a:p>
            <a:fld id="{D8CF2683-E6E7-4CC3-9EEE-7854DD4F3545}" type="datetimeFigureOut">
              <a:rPr lang="en-US" dirty="0"/>
              <a:t>7/29/2023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5" name="Rectangle 14"/>
          <p:cNvSpPr/>
          <p:nvPr/>
        </p:nvSpPr>
        <p:spPr>
          <a:xfrm>
            <a:off x="1044372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含標題的圖片">
    <p:spTree>
      <p:nvGrpSpPr>
        <p:cNvPr id="1" name=""/>
        <p:cNvGrpSpPr/>
        <p:nvPr/>
      </p:nvGrpSpPr>
      <p:grpSpPr>
        <a:xfrm>
          <a:off x="0" y="0"/>
          <a:ext cx="0" cy="0"/>
          <a:chOff x="0" y="0"/>
          <a:chExt cx="0" cy="0"/>
        </a:xfrm>
      </p:grpSpPr>
      <p:grpSp>
        <p:nvGrpSpPr>
          <p:cNvPr id="10" name="Group 9"/>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42000"/>
                    <a:hueMod val="42000"/>
                    <a:satMod val="124000"/>
                    <a:lumMod val="62000"/>
                  </a:schemeClr>
                  <a:schemeClr val="dk2">
                    <a:tint val="96000"/>
                    <a:satMod val="130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7999412" y="1587"/>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5239"/>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8" name="Rectangle 7"/>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3907" y="1693332"/>
            <a:ext cx="3860259" cy="1735668"/>
          </a:xfrm>
        </p:spPr>
        <p:txBody>
          <a:bodyPr anchor="b">
            <a:normAutofit/>
          </a:bodyPr>
          <a:lstStyle>
            <a:lvl1pPr algn="l">
              <a:defRPr sz="3600" b="0"/>
            </a:lvl1pPr>
          </a:lstStyle>
          <a:p>
            <a:r>
              <a:rPr lang="zh-TW" altLang="en-US"/>
              <a:t>按一下以編輯母片標題樣式</a:t>
            </a:r>
            <a:endParaRPr lang="en-US" dirty="0"/>
          </a:p>
        </p:txBody>
      </p:sp>
      <p:sp>
        <p:nvSpPr>
          <p:cNvPr id="3" name="Picture Placeholder 2"/>
          <p:cNvSpPr>
            <a:spLocks noGrp="1" noChangeAspect="1"/>
          </p:cNvSpPr>
          <p:nvPr>
            <p:ph type="pic" idx="1"/>
          </p:nvPr>
        </p:nvSpPr>
        <p:spPr>
          <a:xfrm>
            <a:off x="6547872" y="1143000"/>
            <a:ext cx="3227192"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zh-TW" altLang="en-US"/>
              <a:t>按一下圖示以新增圖片</a:t>
            </a:r>
            <a:endParaRPr lang="en-US" dirty="0"/>
          </a:p>
        </p:txBody>
      </p:sp>
      <p:sp>
        <p:nvSpPr>
          <p:cNvPr id="4" name="Text Placeholder 3"/>
          <p:cNvSpPr>
            <a:spLocks noGrp="1"/>
          </p:cNvSpPr>
          <p:nvPr>
            <p:ph type="body" sz="half" idx="2"/>
          </p:nvPr>
        </p:nvSpPr>
        <p:spPr bwMode="gray">
          <a:xfrm>
            <a:off x="1154955" y="3657600"/>
            <a:ext cx="3859212" cy="1371600"/>
          </a:xfrm>
        </p:spPr>
        <p:txBody>
          <a:bodyPr>
            <a:normAutofit/>
          </a:bodyPr>
          <a:lstStyle>
            <a:lvl1pPr marL="0" indent="0">
              <a:buNone/>
              <a:defRPr sz="14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編輯母片文字樣式</a:t>
            </a:r>
          </a:p>
        </p:txBody>
      </p:sp>
      <p:sp>
        <p:nvSpPr>
          <p:cNvPr id="5" name="Date Placeholder 4"/>
          <p:cNvSpPr>
            <a:spLocks noGrp="1"/>
          </p:cNvSpPr>
          <p:nvPr>
            <p:ph type="dt" sz="half" idx="10"/>
          </p:nvPr>
        </p:nvSpPr>
        <p:spPr/>
        <p:txBody>
          <a:bodyPr/>
          <a:lstStyle/>
          <a:p>
            <a:fld id="{7E120F81-B39D-4CBB-8BF3-5D6E395D0F72}" type="datetimeFigureOut">
              <a:rPr lang="en-US" dirty="0"/>
              <a:t>7/29/2023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5" name="Rectangle 14"/>
          <p:cNvSpPr/>
          <p:nvPr/>
        </p:nvSpPr>
        <p:spPr>
          <a:xfrm>
            <a:off x="1044372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5" name="Rectangle 14"/>
            <p:cNvSpPr/>
            <p:nvPr/>
          </p:nvSpPr>
          <p:spPr>
            <a:xfrm>
              <a:off x="0" y="0"/>
              <a:ext cx="12192000" cy="6858000"/>
            </a:xfrm>
            <a:prstGeom prst="rect">
              <a:avLst/>
            </a:prstGeom>
            <a:blipFill>
              <a:blip r:embed="rId20">
                <a:duotone>
                  <a:schemeClr val="dk2">
                    <a:shade val="42000"/>
                    <a:hueMod val="42000"/>
                    <a:satMod val="124000"/>
                    <a:lumMod val="62000"/>
                  </a:schemeClr>
                  <a:schemeClr val="dk2">
                    <a:tint val="96000"/>
                    <a:satMod val="130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41" name="Oval 40"/>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39" name="Oval 3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1587"/>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38" name="Oval 3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49" name="Oval 48"/>
            <p:cNvSpPr/>
            <p:nvPr/>
          </p:nvSpPr>
          <p:spPr>
            <a:xfrm>
              <a:off x="0"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5239"/>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6"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9"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47920"/>
            <a:ext cx="8761413" cy="728480"/>
          </a:xfrm>
          <a:prstGeom prst="rect">
            <a:avLst/>
          </a:prstGeom>
        </p:spPr>
        <p:txBody>
          <a:bodyPr vert="horz" lIns="91440" tIns="45720" rIns="91440" bIns="45720" rtlCol="0" anchor="ctr">
            <a:noAutofit/>
          </a:bodyPr>
          <a:lstStyle/>
          <a:p>
            <a:r>
              <a:rPr lang="zh-TW" altLang="en-US"/>
              <a:t>按一下以編輯母片標題樣式</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5" name="Footer Placeholder 4"/>
          <p:cNvSpPr>
            <a:spLocks noGrp="1"/>
          </p:cNvSpPr>
          <p:nvPr>
            <p:ph type="ftr" sz="quarter" idx="3"/>
          </p:nvPr>
        </p:nvSpPr>
        <p:spPr>
          <a:xfrm>
            <a:off x="561110" y="6391839"/>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en-US" dirty="0"/>
          </a:p>
        </p:txBody>
      </p:sp>
      <p:sp>
        <p:nvSpPr>
          <p:cNvPr id="4" name="Date Placeholder 3"/>
          <p:cNvSpPr>
            <a:spLocks noGrp="1"/>
          </p:cNvSpPr>
          <p:nvPr>
            <p:ph type="dt" sz="half" idx="2"/>
          </p:nvPr>
        </p:nvSpPr>
        <p:spPr>
          <a:xfrm>
            <a:off x="10650938" y="6394407"/>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564B320A-89BA-47B2-A525-92E8D10B06E4}" type="datetimeFigureOut">
              <a:rPr lang="en-US" dirty="0"/>
              <a:t>7/29/2023</a:t>
            </a:fld>
            <a:endParaRPr lang="en-US" dirty="0"/>
          </a:p>
        </p:txBody>
      </p:sp>
      <p:sp>
        <p:nvSpPr>
          <p:cNvPr id="20" name="Rectangle 19"/>
          <p:cNvSpPr/>
          <p:nvPr/>
        </p:nvSpPr>
        <p:spPr>
          <a:xfrm>
            <a:off x="1044372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 id="2147483671" r:id="rId18"/>
  </p:sldLayoutIdLst>
  <p:hf sldNum="0" hdr="0" ftr="0" dt="0"/>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hyperlink" Target="https://law.moj.gov.tw/LawClass/LawSingle.aspx?pcode=H0080084&amp;flno=4" TargetMode="Externa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docs.google.com/document/d/163_Zbfu7DDDyWPx4PTotaNZUJu6B6wsENyDjUixapD0/edit?usp=sharing"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3F1DA4B3-0B00-4EE7-ADBD-B87186C8ADE6}"/>
              </a:ext>
            </a:extLst>
          </p:cNvPr>
          <p:cNvSpPr>
            <a:spLocks noGrp="1"/>
          </p:cNvSpPr>
          <p:nvPr>
            <p:ph type="ctrTitle"/>
          </p:nvPr>
        </p:nvSpPr>
        <p:spPr>
          <a:xfrm>
            <a:off x="1154955" y="2099733"/>
            <a:ext cx="10087352" cy="2677648"/>
          </a:xfrm>
        </p:spPr>
        <p:txBody>
          <a:bodyPr/>
          <a:lstStyle/>
          <a:p>
            <a:r>
              <a:rPr lang="zh-TW" altLang="en-US" dirty="0"/>
              <a:t>實驗教育特殊學習需求學生補助要點 草案 緣起及進程發展</a:t>
            </a:r>
          </a:p>
        </p:txBody>
      </p:sp>
      <p:sp>
        <p:nvSpPr>
          <p:cNvPr id="3" name="副標題 2">
            <a:extLst>
              <a:ext uri="{FF2B5EF4-FFF2-40B4-BE49-F238E27FC236}">
                <a16:creationId xmlns:a16="http://schemas.microsoft.com/office/drawing/2014/main" id="{435B0773-ACC2-4197-A598-D979E2B6B5E6}"/>
              </a:ext>
            </a:extLst>
          </p:cNvPr>
          <p:cNvSpPr>
            <a:spLocks noGrp="1"/>
          </p:cNvSpPr>
          <p:nvPr>
            <p:ph type="subTitle" idx="1"/>
          </p:nvPr>
        </p:nvSpPr>
        <p:spPr>
          <a:xfrm>
            <a:off x="1785802" y="5143140"/>
            <a:ext cx="8825658" cy="861420"/>
          </a:xfrm>
        </p:spPr>
        <p:txBody>
          <a:bodyPr/>
          <a:lstStyle/>
          <a:p>
            <a:pPr algn="r"/>
            <a:r>
              <a:rPr lang="zh-TW" altLang="en-US" dirty="0">
                <a:solidFill>
                  <a:schemeClr val="bg1"/>
                </a:solidFill>
              </a:rPr>
              <a:t>陳嫺霓</a:t>
            </a:r>
          </a:p>
        </p:txBody>
      </p:sp>
    </p:spTree>
    <p:extLst>
      <p:ext uri="{BB962C8B-B14F-4D97-AF65-F5344CB8AC3E}">
        <p14:creationId xmlns:p14="http://schemas.microsoft.com/office/powerpoint/2010/main" val="6071206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4E31E2C1-A485-4021-99DD-23B68AAD942F}"/>
              </a:ext>
            </a:extLst>
          </p:cNvPr>
          <p:cNvSpPr>
            <a:spLocks noGrp="1"/>
          </p:cNvSpPr>
          <p:nvPr>
            <p:ph type="title"/>
          </p:nvPr>
        </p:nvSpPr>
        <p:spPr>
          <a:xfrm>
            <a:off x="1107331" y="1915644"/>
            <a:ext cx="4351023" cy="3389781"/>
          </a:xfrm>
        </p:spPr>
        <p:txBody>
          <a:bodyPr/>
          <a:lstStyle/>
          <a:p>
            <a:pPr algn="ctr"/>
            <a:r>
              <a:rPr lang="zh-TW" altLang="en-US" sz="4800" b="1" dirty="0"/>
              <a:t>現有法規</a:t>
            </a:r>
            <a:r>
              <a:rPr lang="en-US" altLang="zh-TW" sz="4800" b="1" dirty="0"/>
              <a:t>/</a:t>
            </a:r>
            <a:r>
              <a:rPr lang="zh-TW" altLang="en-US" sz="4800" b="1" dirty="0"/>
              <a:t>要點</a:t>
            </a:r>
            <a:br>
              <a:rPr lang="en-US" altLang="zh-TW" sz="4800" b="1" dirty="0"/>
            </a:br>
            <a:br>
              <a:rPr lang="en-US" altLang="zh-TW" sz="4800" b="1" dirty="0"/>
            </a:br>
            <a:r>
              <a:rPr lang="zh-TW" altLang="en-US" sz="4800" b="1" dirty="0"/>
              <a:t>看得到吃不到</a:t>
            </a:r>
            <a:br>
              <a:rPr lang="en-US" altLang="zh-TW" sz="4800" b="1" dirty="0"/>
            </a:br>
            <a:r>
              <a:rPr lang="en-US" altLang="zh-TW" sz="4800" b="1" dirty="0"/>
              <a:t>WHY</a:t>
            </a:r>
            <a:r>
              <a:rPr lang="zh-TW" altLang="en-US" sz="4800" b="1" dirty="0"/>
              <a:t>？</a:t>
            </a:r>
          </a:p>
        </p:txBody>
      </p:sp>
      <p:sp>
        <p:nvSpPr>
          <p:cNvPr id="3" name="文字版面配置區 2">
            <a:extLst>
              <a:ext uri="{FF2B5EF4-FFF2-40B4-BE49-F238E27FC236}">
                <a16:creationId xmlns:a16="http://schemas.microsoft.com/office/drawing/2014/main" id="{A99F3970-9EB4-493D-AF33-4074A543F192}"/>
              </a:ext>
            </a:extLst>
          </p:cNvPr>
          <p:cNvSpPr>
            <a:spLocks noGrp="1"/>
          </p:cNvSpPr>
          <p:nvPr>
            <p:ph type="body" idx="1"/>
          </p:nvPr>
        </p:nvSpPr>
        <p:spPr>
          <a:xfrm>
            <a:off x="6534150" y="905434"/>
            <a:ext cx="5476875" cy="5410200"/>
          </a:xfrm>
        </p:spPr>
        <p:txBody>
          <a:bodyPr>
            <a:normAutofit fontScale="62500" lnSpcReduction="20000"/>
          </a:bodyPr>
          <a:lstStyle/>
          <a:p>
            <a:r>
              <a:rPr lang="en-US" altLang="zh-TW" sz="3300" dirty="0">
                <a:solidFill>
                  <a:schemeClr val="tx1"/>
                </a:solidFill>
              </a:rPr>
              <a:t>1.</a:t>
            </a:r>
            <a:r>
              <a:rPr lang="zh-TW" altLang="en-US" sz="3300" dirty="0">
                <a:solidFill>
                  <a:schemeClr val="tx1"/>
                </a:solidFill>
              </a:rPr>
              <a:t>不知道法規在哪裡？跟誰申請？如何申請？</a:t>
            </a:r>
            <a:endParaRPr lang="en-US" altLang="zh-TW" sz="3300" dirty="0">
              <a:solidFill>
                <a:schemeClr val="tx1"/>
              </a:solidFill>
            </a:endParaRPr>
          </a:p>
          <a:p>
            <a:r>
              <a:rPr lang="en-US" altLang="zh-TW" sz="3300" dirty="0">
                <a:solidFill>
                  <a:schemeClr val="tx1"/>
                </a:solidFill>
              </a:rPr>
              <a:t>2.</a:t>
            </a:r>
            <a:r>
              <a:rPr lang="zh-TW" altLang="en-US" sz="3300" dirty="0">
                <a:solidFill>
                  <a:schemeClr val="tx1"/>
                </a:solidFill>
              </a:rPr>
              <a:t>知道也依規定提出申請，但</a:t>
            </a:r>
            <a:r>
              <a:rPr lang="en-US" altLang="zh-TW" sz="3300" dirty="0">
                <a:solidFill>
                  <a:schemeClr val="tx1"/>
                </a:solidFill>
              </a:rPr>
              <a:t>……….</a:t>
            </a:r>
          </a:p>
          <a:p>
            <a:r>
              <a:rPr lang="zh-TW" altLang="en-US" sz="3300" dirty="0">
                <a:solidFill>
                  <a:schemeClr val="tx1"/>
                </a:solidFill>
              </a:rPr>
              <a:t>   </a:t>
            </a:r>
            <a:r>
              <a:rPr lang="en-US" altLang="zh-TW" sz="3300" dirty="0">
                <a:solidFill>
                  <a:schemeClr val="tx1"/>
                </a:solidFill>
              </a:rPr>
              <a:t>A.</a:t>
            </a:r>
            <a:r>
              <a:rPr lang="zh-TW" altLang="en-US" sz="3300" dirty="0">
                <a:solidFill>
                  <a:schemeClr val="tx1"/>
                </a:solidFill>
              </a:rPr>
              <a:t>學校人力不足</a:t>
            </a:r>
            <a:endParaRPr lang="en-US" altLang="zh-TW" sz="3300" dirty="0">
              <a:solidFill>
                <a:schemeClr val="tx1"/>
              </a:solidFill>
            </a:endParaRPr>
          </a:p>
          <a:p>
            <a:pPr>
              <a:lnSpc>
                <a:spcPct val="120000"/>
              </a:lnSpc>
            </a:pPr>
            <a:r>
              <a:rPr lang="zh-TW" altLang="en-US" sz="3300" dirty="0">
                <a:solidFill>
                  <a:schemeClr val="tx1"/>
                </a:solidFill>
              </a:rPr>
              <a:t>   </a:t>
            </a:r>
            <a:r>
              <a:rPr lang="en-US" altLang="zh-TW" sz="3300" dirty="0">
                <a:solidFill>
                  <a:schemeClr val="tx1"/>
                </a:solidFill>
              </a:rPr>
              <a:t>B.</a:t>
            </a:r>
            <a:r>
              <a:rPr lang="zh-TW" altLang="en-US" sz="3300" dirty="0">
                <a:solidFill>
                  <a:schemeClr val="tx1"/>
                </a:solidFill>
              </a:rPr>
              <a:t>鑑定人員說實驗教育學生不在學校，</a:t>
            </a:r>
            <a:br>
              <a:rPr lang="en-US" altLang="zh-TW" sz="3300" dirty="0">
                <a:solidFill>
                  <a:schemeClr val="tx1"/>
                </a:solidFill>
              </a:rPr>
            </a:br>
            <a:r>
              <a:rPr lang="zh-TW" altLang="en-US" sz="3300" dirty="0">
                <a:solidFill>
                  <a:schemeClr val="tx1"/>
                </a:solidFill>
              </a:rPr>
              <a:t>   觀察不到難以鑑定</a:t>
            </a:r>
            <a:endParaRPr lang="en-US" altLang="zh-TW" sz="3300" dirty="0">
              <a:solidFill>
                <a:schemeClr val="tx1"/>
              </a:solidFill>
            </a:endParaRPr>
          </a:p>
          <a:p>
            <a:pPr>
              <a:lnSpc>
                <a:spcPct val="120000"/>
              </a:lnSpc>
            </a:pPr>
            <a:r>
              <a:rPr lang="zh-TW" altLang="en-US" sz="3300" dirty="0">
                <a:solidFill>
                  <a:schemeClr val="tx1"/>
                </a:solidFill>
              </a:rPr>
              <a:t>   </a:t>
            </a:r>
            <a:r>
              <a:rPr lang="en-US" altLang="zh-TW" sz="3300" dirty="0">
                <a:solidFill>
                  <a:schemeClr val="tx1"/>
                </a:solidFill>
              </a:rPr>
              <a:t>C.</a:t>
            </a:r>
            <a:r>
              <a:rPr lang="zh-TW" altLang="en-US" sz="3300" dirty="0">
                <a:solidFill>
                  <a:schemeClr val="tx1"/>
                </a:solidFill>
              </a:rPr>
              <a:t>即使學校提供了校內特教資源，但不適</a:t>
            </a:r>
            <a:br>
              <a:rPr lang="en-US" altLang="zh-TW" sz="3300" dirty="0">
                <a:solidFill>
                  <a:schemeClr val="tx1"/>
                </a:solidFill>
              </a:rPr>
            </a:br>
            <a:r>
              <a:rPr lang="en-US" altLang="zh-TW" sz="3300" dirty="0">
                <a:solidFill>
                  <a:schemeClr val="tx1"/>
                </a:solidFill>
              </a:rPr>
              <a:t>       </a:t>
            </a:r>
            <a:r>
              <a:rPr lang="zh-TW" altLang="en-US" sz="3300" dirty="0">
                <a:solidFill>
                  <a:schemeClr val="tx1"/>
                </a:solidFill>
              </a:rPr>
              <a:t>用於實驗教育學生的學習場域</a:t>
            </a:r>
            <a:endParaRPr lang="en-US" altLang="zh-TW" sz="3300" dirty="0">
              <a:solidFill>
                <a:schemeClr val="tx1"/>
              </a:solidFill>
            </a:endParaRPr>
          </a:p>
          <a:p>
            <a:r>
              <a:rPr lang="zh-TW" altLang="en-US" sz="3300" dirty="0">
                <a:solidFill>
                  <a:schemeClr val="tx1"/>
                </a:solidFill>
              </a:rPr>
              <a:t>   </a:t>
            </a:r>
            <a:r>
              <a:rPr lang="en-US" altLang="zh-TW" sz="3300" dirty="0">
                <a:solidFill>
                  <a:schemeClr val="tx1"/>
                </a:solidFill>
              </a:rPr>
              <a:t>D……</a:t>
            </a:r>
          </a:p>
          <a:p>
            <a:r>
              <a:rPr lang="en-US" altLang="zh-TW" sz="3300" dirty="0">
                <a:solidFill>
                  <a:schemeClr val="tx1"/>
                </a:solidFill>
              </a:rPr>
              <a:t>   E……..</a:t>
            </a:r>
          </a:p>
          <a:p>
            <a:pPr>
              <a:lnSpc>
                <a:spcPct val="120000"/>
              </a:lnSpc>
            </a:pPr>
            <a:r>
              <a:rPr lang="en-US" altLang="zh-TW" sz="2900" dirty="0">
                <a:solidFill>
                  <a:schemeClr val="tx1"/>
                </a:solidFill>
              </a:rPr>
              <a:t>3.</a:t>
            </a:r>
            <a:r>
              <a:rPr lang="zh-TW" altLang="en-US" sz="2900" dirty="0">
                <a:solidFill>
                  <a:schemeClr val="tx1"/>
                </a:solidFill>
              </a:rPr>
              <a:t>現有的法規要點能提供的，與實驗教育學生需要家長期待相去甚遠，需要突破框架創造，</a:t>
            </a:r>
            <a:r>
              <a:rPr lang="zh-TW" altLang="en-US" sz="3800" b="1" dirty="0">
                <a:solidFill>
                  <a:schemeClr val="tx2"/>
                </a:solidFill>
              </a:rPr>
              <a:t>那是什麼？</a:t>
            </a:r>
            <a:endParaRPr lang="en-US" altLang="zh-TW" sz="3800" b="1" dirty="0">
              <a:solidFill>
                <a:schemeClr val="tx2"/>
              </a:solidFill>
            </a:endParaRPr>
          </a:p>
          <a:p>
            <a:r>
              <a:rPr lang="zh-TW" altLang="en-US" dirty="0">
                <a:solidFill>
                  <a:schemeClr val="tx1"/>
                </a:solidFill>
              </a:rPr>
              <a:t>    </a:t>
            </a:r>
            <a:endParaRPr lang="en-US" altLang="zh-TW" dirty="0">
              <a:solidFill>
                <a:schemeClr val="tx1"/>
              </a:solidFill>
            </a:endParaRPr>
          </a:p>
          <a:p>
            <a:endParaRPr lang="en-US" altLang="zh-TW" dirty="0">
              <a:solidFill>
                <a:schemeClr val="tx1"/>
              </a:solidFill>
            </a:endParaRPr>
          </a:p>
          <a:p>
            <a:r>
              <a:rPr lang="zh-TW" altLang="en-US" dirty="0">
                <a:solidFill>
                  <a:schemeClr val="tx1"/>
                </a:solidFill>
              </a:rPr>
              <a:t>   </a:t>
            </a:r>
            <a:endParaRPr lang="en-US" altLang="zh-TW" dirty="0">
              <a:solidFill>
                <a:schemeClr val="tx1"/>
              </a:solidFill>
            </a:endParaRPr>
          </a:p>
        </p:txBody>
      </p:sp>
    </p:spTree>
    <p:extLst>
      <p:ext uri="{BB962C8B-B14F-4D97-AF65-F5344CB8AC3E}">
        <p14:creationId xmlns:p14="http://schemas.microsoft.com/office/powerpoint/2010/main" val="7764163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F0E6875B-BA52-49EC-B64D-3393F6B7A38F}"/>
              </a:ext>
            </a:extLst>
          </p:cNvPr>
          <p:cNvSpPr>
            <a:spLocks noGrp="1"/>
          </p:cNvSpPr>
          <p:nvPr>
            <p:ph type="title" idx="4294967295"/>
          </p:nvPr>
        </p:nvSpPr>
        <p:spPr>
          <a:xfrm>
            <a:off x="0" y="192088"/>
            <a:ext cx="11156950" cy="692150"/>
          </a:xfrm>
        </p:spPr>
        <p:txBody>
          <a:bodyPr>
            <a:normAutofit/>
          </a:bodyPr>
          <a:lstStyle/>
          <a:p>
            <a:r>
              <a:rPr lang="en-US" altLang="zh-TW" sz="3200" b="1" dirty="0">
                <a:solidFill>
                  <a:schemeClr val="bg2">
                    <a:lumMod val="25000"/>
                  </a:schemeClr>
                </a:solidFill>
                <a:latin typeface="標楷體" panose="03000509000000000000" pitchFamily="65" charset="-120"/>
                <a:ea typeface="標楷體" panose="03000509000000000000" pitchFamily="65" charset="-120"/>
              </a:rPr>
              <a:t>《</a:t>
            </a:r>
            <a:r>
              <a:rPr lang="zh-TW" altLang="en-US" sz="3200" b="1" dirty="0">
                <a:solidFill>
                  <a:schemeClr val="bg2">
                    <a:lumMod val="25000"/>
                  </a:schemeClr>
                </a:solidFill>
                <a:latin typeface="標楷體" panose="03000509000000000000" pitchFamily="65" charset="-120"/>
                <a:ea typeface="標楷體" panose="03000509000000000000" pitchFamily="65" charset="-120"/>
              </a:rPr>
              <a:t>特殊教育支援服務與專業團隊設置及實施辦法</a:t>
            </a:r>
            <a:r>
              <a:rPr lang="en-US" altLang="zh-TW" sz="3200" b="1" dirty="0">
                <a:solidFill>
                  <a:schemeClr val="bg2">
                    <a:lumMod val="25000"/>
                  </a:schemeClr>
                </a:solidFill>
                <a:latin typeface="標楷體" panose="03000509000000000000" pitchFamily="65" charset="-120"/>
                <a:ea typeface="標楷體" panose="03000509000000000000" pitchFamily="65" charset="-120"/>
              </a:rPr>
              <a:t>》</a:t>
            </a:r>
            <a:r>
              <a:rPr lang="en-US" altLang="zh-TW" sz="2000" b="1" dirty="0">
                <a:solidFill>
                  <a:schemeClr val="bg2">
                    <a:lumMod val="25000"/>
                  </a:schemeClr>
                </a:solidFill>
                <a:latin typeface="標楷體" panose="03000509000000000000" pitchFamily="65" charset="-120"/>
                <a:ea typeface="標楷體" panose="03000509000000000000" pitchFamily="65" charset="-120"/>
              </a:rPr>
              <a:t>104.7.3</a:t>
            </a:r>
            <a:endParaRPr lang="zh-TW" altLang="en-US" dirty="0">
              <a:solidFill>
                <a:schemeClr val="bg2">
                  <a:lumMod val="25000"/>
                </a:schemeClr>
              </a:solidFill>
            </a:endParaRPr>
          </a:p>
        </p:txBody>
      </p:sp>
      <p:sp>
        <p:nvSpPr>
          <p:cNvPr id="3" name="內容版面配置區 2">
            <a:extLst>
              <a:ext uri="{FF2B5EF4-FFF2-40B4-BE49-F238E27FC236}">
                <a16:creationId xmlns:a16="http://schemas.microsoft.com/office/drawing/2014/main" id="{7E34A291-E67A-4AE1-8D45-3F4B02A46732}"/>
              </a:ext>
            </a:extLst>
          </p:cNvPr>
          <p:cNvSpPr>
            <a:spLocks noGrp="1"/>
          </p:cNvSpPr>
          <p:nvPr>
            <p:ph sz="quarter" idx="4294967295"/>
          </p:nvPr>
        </p:nvSpPr>
        <p:spPr>
          <a:xfrm>
            <a:off x="0" y="884238"/>
            <a:ext cx="10363200" cy="5781675"/>
          </a:xfrm>
        </p:spPr>
        <p:txBody>
          <a:bodyPr>
            <a:normAutofit fontScale="92500" lnSpcReduction="10000"/>
          </a:bodyPr>
          <a:lstStyle/>
          <a:p>
            <a:pPr marL="0" indent="0">
              <a:buNone/>
            </a:pPr>
            <a:r>
              <a:rPr lang="zh-TW" altLang="en-US" sz="2400" b="1" dirty="0">
                <a:solidFill>
                  <a:schemeClr val="tx1"/>
                </a:solidFill>
                <a:latin typeface="標楷體" panose="03000509000000000000" pitchFamily="65" charset="-120"/>
                <a:ea typeface="標楷體" panose="03000509000000000000" pitchFamily="65" charset="-120"/>
              </a:rPr>
              <a:t>第 </a:t>
            </a:r>
            <a:r>
              <a:rPr lang="en-US" altLang="zh-TW" sz="2400" b="1" dirty="0">
                <a:solidFill>
                  <a:schemeClr val="tx1"/>
                </a:solidFill>
                <a:latin typeface="標楷體" panose="03000509000000000000" pitchFamily="65" charset="-120"/>
                <a:ea typeface="標楷體" panose="03000509000000000000" pitchFamily="65" charset="-120"/>
              </a:rPr>
              <a:t>2</a:t>
            </a:r>
            <a:r>
              <a:rPr lang="zh-TW" altLang="en-US" sz="2400" b="1" dirty="0">
                <a:solidFill>
                  <a:schemeClr val="tx1"/>
                </a:solidFill>
                <a:latin typeface="標楷體" panose="03000509000000000000" pitchFamily="65" charset="-120"/>
                <a:ea typeface="標楷體" panose="03000509000000000000" pitchFamily="65" charset="-120"/>
              </a:rPr>
              <a:t> 條</a:t>
            </a:r>
            <a:endParaRPr lang="en-US" altLang="zh-TW" sz="2400" b="1" dirty="0">
              <a:solidFill>
                <a:schemeClr val="tx1"/>
              </a:solidFill>
              <a:latin typeface="標楷體" panose="03000509000000000000" pitchFamily="65" charset="-120"/>
              <a:ea typeface="標楷體" panose="03000509000000000000" pitchFamily="65" charset="-120"/>
            </a:endParaRPr>
          </a:p>
          <a:p>
            <a:pPr marL="0" indent="0">
              <a:buNone/>
            </a:pPr>
            <a:r>
              <a:rPr lang="zh-TW" altLang="en-US" sz="2400" b="1" dirty="0">
                <a:latin typeface="標楷體" panose="03000509000000000000" pitchFamily="65" charset="-120"/>
                <a:ea typeface="標楷體" panose="03000509000000000000" pitchFamily="65" charset="-120"/>
              </a:rPr>
              <a:t>各級主管機關</a:t>
            </a:r>
            <a:r>
              <a:rPr lang="zh-TW" altLang="en-US" sz="2400" dirty="0">
                <a:solidFill>
                  <a:srgbClr val="000000"/>
                </a:solidFill>
                <a:latin typeface="標楷體" panose="03000509000000000000" pitchFamily="65" charset="-120"/>
                <a:ea typeface="標楷體" panose="03000509000000000000" pitchFamily="65" charset="-120"/>
              </a:rPr>
              <a:t>應提供學校輔導身心障礙學生下列支援服務，</a:t>
            </a:r>
            <a:r>
              <a:rPr lang="zh-TW" altLang="en-US" sz="2400" b="1" dirty="0">
                <a:solidFill>
                  <a:schemeClr val="accent2">
                    <a:lumMod val="50000"/>
                  </a:schemeClr>
                </a:solidFill>
                <a:latin typeface="標楷體" panose="03000509000000000000" pitchFamily="65" charset="-120"/>
                <a:ea typeface="標楷體" panose="03000509000000000000" pitchFamily="65" charset="-120"/>
              </a:rPr>
              <a:t>並適用於經主管機關許可在家及機構實施非學校型態實驗教育之身心障礙學生</a:t>
            </a:r>
            <a:r>
              <a:rPr lang="zh-TW" altLang="en-US" sz="2400" dirty="0">
                <a:solidFill>
                  <a:srgbClr val="000000"/>
                </a:solidFill>
                <a:latin typeface="標楷體" panose="03000509000000000000" pitchFamily="65" charset="-120"/>
                <a:ea typeface="標楷體" panose="03000509000000000000" pitchFamily="65" charset="-120"/>
              </a:rPr>
              <a:t>：</a:t>
            </a:r>
          </a:p>
          <a:p>
            <a:pPr marL="0" indent="0">
              <a:buNone/>
            </a:pPr>
            <a:r>
              <a:rPr lang="zh-TW" altLang="en-US" sz="2400" dirty="0">
                <a:solidFill>
                  <a:srgbClr val="000000"/>
                </a:solidFill>
                <a:latin typeface="標楷體" panose="03000509000000000000" pitchFamily="65" charset="-120"/>
                <a:ea typeface="標楷體" panose="03000509000000000000" pitchFamily="65" charset="-120"/>
              </a:rPr>
              <a:t>一、</a:t>
            </a:r>
            <a:r>
              <a:rPr lang="zh-TW" altLang="en-US" sz="2400" b="1" u="sng" dirty="0">
                <a:latin typeface="標楷體" panose="03000509000000000000" pitchFamily="65" charset="-120"/>
                <a:ea typeface="標楷體" panose="03000509000000000000" pitchFamily="65" charset="-120"/>
              </a:rPr>
              <a:t>評量支援服務</a:t>
            </a:r>
            <a:r>
              <a:rPr lang="zh-TW" altLang="en-US" sz="2400" dirty="0">
                <a:solidFill>
                  <a:srgbClr val="000000"/>
                </a:solidFill>
                <a:latin typeface="標楷體" panose="03000509000000000000" pitchFamily="65" charset="-120"/>
                <a:ea typeface="標楷體" panose="03000509000000000000" pitchFamily="65" charset="-120"/>
              </a:rPr>
              <a:t>：學生篩選、鑑定評量及評估安置適切性等。</a:t>
            </a:r>
          </a:p>
          <a:p>
            <a:pPr marL="0" indent="0">
              <a:buNone/>
            </a:pPr>
            <a:r>
              <a:rPr lang="zh-TW" altLang="en-US" sz="2400" dirty="0">
                <a:solidFill>
                  <a:srgbClr val="000000"/>
                </a:solidFill>
                <a:latin typeface="標楷體" panose="03000509000000000000" pitchFamily="65" charset="-120"/>
                <a:ea typeface="標楷體" panose="03000509000000000000" pitchFamily="65" charset="-120"/>
              </a:rPr>
              <a:t>二、</a:t>
            </a:r>
            <a:r>
              <a:rPr lang="zh-TW" altLang="en-US" sz="2400" b="1" u="sng" dirty="0">
                <a:solidFill>
                  <a:srgbClr val="000000"/>
                </a:solidFill>
                <a:latin typeface="標楷體" panose="03000509000000000000" pitchFamily="65" charset="-120"/>
                <a:ea typeface="標楷體" panose="03000509000000000000" pitchFamily="65" charset="-120"/>
              </a:rPr>
              <a:t>教學支援服務</a:t>
            </a:r>
            <a:r>
              <a:rPr lang="zh-TW" altLang="en-US" sz="2400" dirty="0">
                <a:solidFill>
                  <a:srgbClr val="000000"/>
                </a:solidFill>
                <a:latin typeface="標楷體" panose="03000509000000000000" pitchFamily="65" charset="-120"/>
                <a:ea typeface="標楷體" panose="03000509000000000000" pitchFamily="65" charset="-120"/>
              </a:rPr>
              <a:t>：特殊教育課程、教材、教法、教具、輔導及學習評量等。</a:t>
            </a:r>
          </a:p>
          <a:p>
            <a:pPr marL="0" indent="0">
              <a:buNone/>
            </a:pPr>
            <a:r>
              <a:rPr lang="zh-TW" altLang="en-US" sz="2400" dirty="0">
                <a:solidFill>
                  <a:srgbClr val="000000"/>
                </a:solidFill>
                <a:latin typeface="標楷體" panose="03000509000000000000" pitchFamily="65" charset="-120"/>
                <a:ea typeface="標楷體" panose="03000509000000000000" pitchFamily="65" charset="-120"/>
              </a:rPr>
              <a:t>三、</a:t>
            </a:r>
            <a:r>
              <a:rPr lang="zh-TW" altLang="en-US" sz="2400" b="1" u="sng" dirty="0">
                <a:solidFill>
                  <a:srgbClr val="000000"/>
                </a:solidFill>
                <a:latin typeface="標楷體" panose="03000509000000000000" pitchFamily="65" charset="-120"/>
                <a:ea typeface="標楷體" panose="03000509000000000000" pitchFamily="65" charset="-120"/>
              </a:rPr>
              <a:t>行政支援服務</a:t>
            </a:r>
            <a:r>
              <a:rPr lang="zh-TW" altLang="en-US" sz="2400" dirty="0">
                <a:solidFill>
                  <a:srgbClr val="000000"/>
                </a:solidFill>
                <a:latin typeface="標楷體" panose="03000509000000000000" pitchFamily="65" charset="-120"/>
                <a:ea typeface="標楷體" panose="03000509000000000000" pitchFamily="65" charset="-120"/>
              </a:rPr>
              <a:t>：提供專業人力、特殊教育諮詢或資訊、特殊教育知能研習、評量工具、輔具、相關設備或社區資源等。</a:t>
            </a:r>
            <a:endParaRPr lang="en-US" altLang="zh-TW" sz="2400" dirty="0">
              <a:solidFill>
                <a:srgbClr val="000000"/>
              </a:solidFill>
              <a:latin typeface="標楷體" panose="03000509000000000000" pitchFamily="65" charset="-120"/>
              <a:ea typeface="標楷體" panose="03000509000000000000" pitchFamily="65" charset="-120"/>
            </a:endParaRPr>
          </a:p>
          <a:p>
            <a:pPr marL="0" indent="0">
              <a:buNone/>
            </a:pPr>
            <a:r>
              <a:rPr lang="zh-TW" altLang="en-US" sz="2400" b="1" dirty="0">
                <a:solidFill>
                  <a:schemeClr val="tx1"/>
                </a:solidFill>
                <a:latin typeface="標楷體" panose="03000509000000000000" pitchFamily="65" charset="-120"/>
                <a:ea typeface="標楷體" panose="03000509000000000000" pitchFamily="65" charset="-120"/>
              </a:rPr>
              <a:t>第 </a:t>
            </a:r>
            <a:r>
              <a:rPr lang="en-US" altLang="zh-TW" sz="2400" b="1" dirty="0">
                <a:solidFill>
                  <a:schemeClr val="tx1"/>
                </a:solidFill>
                <a:latin typeface="標楷體" panose="03000509000000000000" pitchFamily="65" charset="-120"/>
                <a:ea typeface="標楷體" panose="03000509000000000000" pitchFamily="65" charset="-120"/>
              </a:rPr>
              <a:t>3</a:t>
            </a:r>
            <a:r>
              <a:rPr lang="zh-TW" altLang="en-US" sz="2400" b="1" dirty="0">
                <a:solidFill>
                  <a:schemeClr val="tx1"/>
                </a:solidFill>
                <a:latin typeface="標楷體" panose="03000509000000000000" pitchFamily="65" charset="-120"/>
                <a:ea typeface="標楷體" panose="03000509000000000000" pitchFamily="65" charset="-120"/>
              </a:rPr>
              <a:t> 條</a:t>
            </a:r>
            <a:endParaRPr lang="en-US" altLang="zh-TW" sz="2400" b="1" dirty="0">
              <a:solidFill>
                <a:schemeClr val="tx1"/>
              </a:solidFill>
              <a:latin typeface="標楷體" panose="03000509000000000000" pitchFamily="65" charset="-120"/>
              <a:ea typeface="標楷體" panose="03000509000000000000" pitchFamily="65" charset="-120"/>
            </a:endParaRPr>
          </a:p>
          <a:p>
            <a:pPr marL="0" indent="0">
              <a:buNone/>
            </a:pPr>
            <a:r>
              <a:rPr lang="zh-TW" altLang="en-US" sz="2400" b="1" dirty="0">
                <a:latin typeface="標楷體" panose="03000509000000000000" pitchFamily="65" charset="-120"/>
                <a:ea typeface="標楷體" panose="03000509000000000000" pitchFamily="65" charset="-120"/>
              </a:rPr>
              <a:t>各級主管機關</a:t>
            </a:r>
            <a:r>
              <a:rPr lang="zh-TW" altLang="en-US" sz="2400" dirty="0">
                <a:latin typeface="標楷體" panose="03000509000000000000" pitchFamily="65" charset="-120"/>
                <a:ea typeface="標楷體" panose="03000509000000000000" pitchFamily="65" charset="-120"/>
              </a:rPr>
              <a:t>應結合</a:t>
            </a:r>
            <a:r>
              <a:rPr lang="zh-TW" altLang="en-US" sz="2400" dirty="0">
                <a:solidFill>
                  <a:schemeClr val="accent2">
                    <a:lumMod val="75000"/>
                  </a:schemeClr>
                </a:solidFill>
                <a:latin typeface="標楷體" panose="03000509000000000000" pitchFamily="65" charset="-120"/>
                <a:ea typeface="標楷體" panose="03000509000000000000" pitchFamily="65" charset="-120"/>
              </a:rPr>
              <a:t>特殊教育行政支持網絡及專業人員</a:t>
            </a:r>
            <a:r>
              <a:rPr lang="zh-TW" altLang="en-US" sz="2400" dirty="0">
                <a:latin typeface="標楷體" panose="03000509000000000000" pitchFamily="65" charset="-120"/>
                <a:ea typeface="標楷體" panose="03000509000000000000" pitchFamily="65" charset="-120"/>
              </a:rPr>
              <a:t>，提供前條所定各項支援服務。</a:t>
            </a:r>
          </a:p>
          <a:p>
            <a:pPr marL="0" indent="0">
              <a:buNone/>
            </a:pPr>
            <a:r>
              <a:rPr lang="zh-TW" altLang="en-US" sz="2400" dirty="0">
                <a:latin typeface="標楷體" panose="03000509000000000000" pitchFamily="65" charset="-120"/>
                <a:ea typeface="標楷體" panose="03000509000000000000" pitchFamily="65" charset="-120"/>
              </a:rPr>
              <a:t>前條所定各項支援服務得依下列規定申請提供：</a:t>
            </a:r>
          </a:p>
          <a:p>
            <a:pPr marL="0" indent="0">
              <a:buNone/>
            </a:pPr>
            <a:r>
              <a:rPr lang="zh-TW" altLang="en-US" sz="2400" dirty="0">
                <a:latin typeface="標楷體" panose="03000509000000000000" pitchFamily="65" charset="-120"/>
                <a:ea typeface="標楷體" panose="03000509000000000000" pitchFamily="65" charset="-120"/>
              </a:rPr>
              <a:t>一、由學校依相關規定申請所需之服務。</a:t>
            </a:r>
          </a:p>
          <a:p>
            <a:pPr marL="0" indent="0">
              <a:buNone/>
            </a:pPr>
            <a:r>
              <a:rPr lang="zh-TW" altLang="en-US" sz="2400" dirty="0">
                <a:latin typeface="標楷體" panose="03000509000000000000" pitchFamily="65" charset="-120"/>
                <a:ea typeface="標楷體" panose="03000509000000000000" pitchFamily="65" charset="-120"/>
              </a:rPr>
              <a:t>二、</a:t>
            </a:r>
            <a:r>
              <a:rPr lang="zh-TW" altLang="en-US" sz="2400" b="1" dirty="0">
                <a:solidFill>
                  <a:schemeClr val="accent2">
                    <a:lumMod val="50000"/>
                  </a:schemeClr>
                </a:solidFill>
                <a:latin typeface="標楷體" panose="03000509000000000000" pitchFamily="65" charset="-120"/>
                <a:ea typeface="標楷體" panose="03000509000000000000" pitchFamily="65" charset="-120"/>
              </a:rPr>
              <a:t>經主管機關許可在家</a:t>
            </a:r>
            <a:r>
              <a:rPr lang="zh-TW" altLang="en-US" sz="2400" dirty="0">
                <a:latin typeface="標楷體" panose="03000509000000000000" pitchFamily="65" charset="-120"/>
                <a:ea typeface="標楷體" panose="03000509000000000000" pitchFamily="65" charset="-120"/>
              </a:rPr>
              <a:t>及</a:t>
            </a:r>
            <a:r>
              <a:rPr lang="zh-TW" altLang="en-US" sz="2400" b="1" dirty="0">
                <a:solidFill>
                  <a:schemeClr val="accent2">
                    <a:lumMod val="50000"/>
                  </a:schemeClr>
                </a:solidFill>
                <a:latin typeface="標楷體" panose="03000509000000000000" pitchFamily="65" charset="-120"/>
                <a:ea typeface="標楷體" panose="03000509000000000000" pitchFamily="65" charset="-120"/>
              </a:rPr>
              <a:t>機構實施非學校型態實驗教育之身心障礙學生</a:t>
            </a:r>
            <a:r>
              <a:rPr lang="zh-TW" altLang="en-US" sz="2400" dirty="0">
                <a:latin typeface="標楷體" panose="03000509000000000000" pitchFamily="65" charset="-120"/>
                <a:ea typeface="標楷體" panose="03000509000000000000" pitchFamily="65" charset="-120"/>
              </a:rPr>
              <a:t>，其</a:t>
            </a:r>
            <a:r>
              <a:rPr lang="zh-TW" altLang="en-US" sz="2400" u="sng" dirty="0">
                <a:latin typeface="標楷體" panose="03000509000000000000" pitchFamily="65" charset="-120"/>
                <a:ea typeface="標楷體" panose="03000509000000000000" pitchFamily="65" charset="-120"/>
              </a:rPr>
              <a:t>所需之各項支援服務</a:t>
            </a:r>
            <a:r>
              <a:rPr lang="zh-TW" altLang="en-US" sz="2400" dirty="0">
                <a:latin typeface="標楷體" panose="03000509000000000000" pitchFamily="65" charset="-120"/>
                <a:ea typeface="標楷體" panose="03000509000000000000" pitchFamily="65" charset="-120"/>
              </a:rPr>
              <a:t>，</a:t>
            </a:r>
            <a:r>
              <a:rPr lang="zh-TW" altLang="en-US" sz="2800" b="1" u="sng" dirty="0">
                <a:solidFill>
                  <a:srgbClr val="C00000"/>
                </a:solidFill>
                <a:latin typeface="標楷體" panose="03000509000000000000" pitchFamily="65" charset="-120"/>
                <a:ea typeface="標楷體" panose="03000509000000000000" pitchFamily="65" charset="-120"/>
              </a:rPr>
              <a:t>應於申請辦理實驗教計畫中載明</a:t>
            </a:r>
            <a:r>
              <a:rPr lang="zh-TW" altLang="en-US" dirty="0">
                <a:latin typeface="標楷體" panose="03000509000000000000" pitchFamily="65" charset="-120"/>
                <a:ea typeface="標楷體" panose="03000509000000000000" pitchFamily="65" charset="-120"/>
              </a:rPr>
              <a:t>。</a:t>
            </a:r>
          </a:p>
        </p:txBody>
      </p:sp>
      <p:sp>
        <p:nvSpPr>
          <p:cNvPr id="5" name="矩形 4">
            <a:extLst>
              <a:ext uri="{FF2B5EF4-FFF2-40B4-BE49-F238E27FC236}">
                <a16:creationId xmlns:a16="http://schemas.microsoft.com/office/drawing/2014/main" id="{0AE1D5BC-633A-45D7-B9C2-ACF6CD84B8CF}"/>
              </a:ext>
            </a:extLst>
          </p:cNvPr>
          <p:cNvSpPr/>
          <p:nvPr/>
        </p:nvSpPr>
        <p:spPr>
          <a:xfrm>
            <a:off x="8768363" y="6436416"/>
            <a:ext cx="3300904" cy="369332"/>
          </a:xfrm>
          <a:prstGeom prst="rect">
            <a:avLst/>
          </a:prstGeom>
        </p:spPr>
        <p:txBody>
          <a:bodyPr wrap="none">
            <a:spAutoFit/>
          </a:bodyPr>
          <a:lstStyle/>
          <a:p>
            <a:r>
              <a:rPr lang="zh-TW" altLang="en-US" dirty="0">
                <a:solidFill>
                  <a:schemeClr val="bg2">
                    <a:lumMod val="10000"/>
                  </a:schemeClr>
                </a:solidFill>
                <a:latin typeface="標楷體" panose="03000509000000000000" pitchFamily="65" charset="-120"/>
                <a:ea typeface="標楷體" panose="03000509000000000000" pitchFamily="65" charset="-120"/>
              </a:rPr>
              <a:t>政大實驗教育推動中心 陳嫺霓</a:t>
            </a:r>
          </a:p>
        </p:txBody>
      </p:sp>
      <p:sp>
        <p:nvSpPr>
          <p:cNvPr id="4" name="矩形: 圓角 3">
            <a:extLst>
              <a:ext uri="{FF2B5EF4-FFF2-40B4-BE49-F238E27FC236}">
                <a16:creationId xmlns:a16="http://schemas.microsoft.com/office/drawing/2014/main" id="{D2294DE3-918E-479E-AAA7-52C01FBF3762}"/>
              </a:ext>
            </a:extLst>
          </p:cNvPr>
          <p:cNvSpPr/>
          <p:nvPr/>
        </p:nvSpPr>
        <p:spPr>
          <a:xfrm>
            <a:off x="631596" y="5231876"/>
            <a:ext cx="2799761" cy="377072"/>
          </a:xfrm>
          <a:prstGeom prst="roundRect">
            <a:avLst/>
          </a:prstGeom>
          <a:no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Tree>
    <p:extLst>
      <p:ext uri="{BB962C8B-B14F-4D97-AF65-F5344CB8AC3E}">
        <p14:creationId xmlns:p14="http://schemas.microsoft.com/office/powerpoint/2010/main" val="6247530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a:extLst>
              <a:ext uri="{FF2B5EF4-FFF2-40B4-BE49-F238E27FC236}">
                <a16:creationId xmlns:a16="http://schemas.microsoft.com/office/drawing/2014/main" id="{0785115C-C9EF-4967-A280-5951A0F4C51A}"/>
              </a:ext>
            </a:extLst>
          </p:cNvPr>
          <p:cNvSpPr/>
          <p:nvPr/>
        </p:nvSpPr>
        <p:spPr>
          <a:xfrm>
            <a:off x="1168924" y="1443841"/>
            <a:ext cx="9879290" cy="4893647"/>
          </a:xfrm>
          <a:prstGeom prst="rect">
            <a:avLst/>
          </a:prstGeom>
        </p:spPr>
        <p:txBody>
          <a:bodyPr wrap="square">
            <a:spAutoFit/>
          </a:bodyPr>
          <a:lstStyle/>
          <a:p>
            <a:r>
              <a:rPr lang="zh-TW" altLang="en-US" sz="2400" dirty="0">
                <a:solidFill>
                  <a:srgbClr val="CC0033"/>
                </a:solidFill>
                <a:latin typeface="標楷體" panose="03000509000000000000" pitchFamily="65" charset="-120"/>
                <a:ea typeface="標楷體" panose="03000509000000000000" pitchFamily="65" charset="-120"/>
                <a:hlinkClick r:id="rId2">
                  <a:extLst>
                    <a:ext uri="{A12FA001-AC4F-418D-AE19-62706E023703}">
                      <ahyp:hlinkClr xmlns:ahyp="http://schemas.microsoft.com/office/drawing/2018/hyperlinkcolor" val="tx"/>
                    </a:ext>
                  </a:extLst>
                </a:hlinkClick>
              </a:rPr>
              <a:t>第 </a:t>
            </a:r>
            <a:r>
              <a:rPr lang="en-US" altLang="zh-TW" sz="2400" dirty="0">
                <a:solidFill>
                  <a:srgbClr val="CC0033"/>
                </a:solidFill>
                <a:latin typeface="標楷體" panose="03000509000000000000" pitchFamily="65" charset="-120"/>
                <a:ea typeface="標楷體" panose="03000509000000000000" pitchFamily="65" charset="-120"/>
                <a:hlinkClick r:id="rId2">
                  <a:extLst>
                    <a:ext uri="{A12FA001-AC4F-418D-AE19-62706E023703}">
                      <ahyp:hlinkClr xmlns:ahyp="http://schemas.microsoft.com/office/drawing/2018/hyperlinkcolor" val="tx"/>
                    </a:ext>
                  </a:extLst>
                </a:hlinkClick>
              </a:rPr>
              <a:t>4 </a:t>
            </a:r>
            <a:r>
              <a:rPr lang="zh-TW" altLang="en-US" sz="2400" dirty="0">
                <a:solidFill>
                  <a:srgbClr val="CC0033"/>
                </a:solidFill>
                <a:latin typeface="標楷體" panose="03000509000000000000" pitchFamily="65" charset="-120"/>
                <a:ea typeface="標楷體" panose="03000509000000000000" pitchFamily="65" charset="-120"/>
                <a:hlinkClick r:id="rId2">
                  <a:extLst>
                    <a:ext uri="{A12FA001-AC4F-418D-AE19-62706E023703}">
                      <ahyp:hlinkClr xmlns:ahyp="http://schemas.microsoft.com/office/drawing/2018/hyperlinkcolor" val="tx"/>
                    </a:ext>
                  </a:extLst>
                </a:hlinkClick>
              </a:rPr>
              <a:t>條</a:t>
            </a:r>
            <a:endParaRPr lang="zh-TW" altLang="en-US" sz="2400" dirty="0">
              <a:solidFill>
                <a:srgbClr val="000000"/>
              </a:solidFill>
              <a:latin typeface="標楷體" panose="03000509000000000000" pitchFamily="65" charset="-120"/>
              <a:ea typeface="標楷體" panose="03000509000000000000" pitchFamily="65" charset="-120"/>
            </a:endParaRPr>
          </a:p>
          <a:p>
            <a:r>
              <a:rPr lang="en-US" altLang="zh-TW" sz="2400" dirty="0">
                <a:solidFill>
                  <a:srgbClr val="000000"/>
                </a:solidFill>
                <a:latin typeface="標楷體" panose="03000509000000000000" pitchFamily="65" charset="-120"/>
                <a:ea typeface="標楷體" panose="03000509000000000000" pitchFamily="65" charset="-120"/>
              </a:rPr>
              <a:t>1.</a:t>
            </a:r>
            <a:r>
              <a:rPr lang="zh-TW" altLang="en-US" sz="2400" dirty="0">
                <a:solidFill>
                  <a:srgbClr val="000000"/>
                </a:solidFill>
                <a:latin typeface="標楷體" panose="03000509000000000000" pitchFamily="65" charset="-120"/>
                <a:ea typeface="標楷體" panose="03000509000000000000" pitchFamily="65" charset="-120"/>
              </a:rPr>
              <a:t>各級學校對於身心障礙學生之評量、教學及輔導工作，應以專業團隊合作進行為原則，並得視需要結合衛生醫療、教育、社會工作、獨立生活、職業重建相關等專業人員，共同提供學習、生活、心理、復健訓練、職業輔導評量及轉銜輔導與服務等協助。</a:t>
            </a:r>
          </a:p>
          <a:p>
            <a:r>
              <a:rPr lang="en-US" altLang="zh-TW" sz="2400" dirty="0">
                <a:solidFill>
                  <a:srgbClr val="000000"/>
                </a:solidFill>
                <a:latin typeface="標楷體" panose="03000509000000000000" pitchFamily="65" charset="-120"/>
                <a:ea typeface="標楷體" panose="03000509000000000000" pitchFamily="65" charset="-120"/>
              </a:rPr>
              <a:t>2.</a:t>
            </a:r>
            <a:r>
              <a:rPr lang="zh-TW" altLang="en-US" sz="2400" dirty="0">
                <a:solidFill>
                  <a:srgbClr val="000000"/>
                </a:solidFill>
                <a:latin typeface="標楷體" panose="03000509000000000000" pitchFamily="65" charset="-120"/>
                <a:ea typeface="標楷體" panose="03000509000000000000" pitchFamily="65" charset="-120"/>
              </a:rPr>
              <a:t>前項專業團隊，以由特殊教育教師、普通教育教師、特殊教育相關專業人員及學校行政人員等共同參與為原則，並得依學生之需要彈性調整之。</a:t>
            </a:r>
          </a:p>
          <a:p>
            <a:r>
              <a:rPr lang="en-US" altLang="zh-TW" sz="2400" dirty="0">
                <a:solidFill>
                  <a:srgbClr val="000000"/>
                </a:solidFill>
                <a:latin typeface="標楷體" panose="03000509000000000000" pitchFamily="65" charset="-120"/>
                <a:ea typeface="標楷體" panose="03000509000000000000" pitchFamily="65" charset="-120"/>
              </a:rPr>
              <a:t>3.</a:t>
            </a:r>
            <a:r>
              <a:rPr lang="zh-TW" altLang="en-US" sz="2400" dirty="0">
                <a:solidFill>
                  <a:srgbClr val="000000"/>
                </a:solidFill>
                <a:latin typeface="標楷體" panose="03000509000000000000" pitchFamily="65" charset="-120"/>
                <a:ea typeface="標楷體" panose="03000509000000000000" pitchFamily="65" charset="-120"/>
              </a:rPr>
              <a:t>前項所稱特殊教育相關專業人員，指醫師、物理治療師、職能治療師、臨床心理師、諮商心理師、語言治療師、聽力師、社會工作師及職業輔導、定向行動等專業人員。</a:t>
            </a:r>
          </a:p>
          <a:p>
            <a:r>
              <a:rPr lang="en-US" altLang="zh-TW" sz="2400" dirty="0">
                <a:solidFill>
                  <a:srgbClr val="000000"/>
                </a:solidFill>
                <a:latin typeface="標楷體" panose="03000509000000000000" pitchFamily="65" charset="-120"/>
                <a:ea typeface="標楷體" panose="03000509000000000000" pitchFamily="65" charset="-120"/>
              </a:rPr>
              <a:t>4.</a:t>
            </a:r>
            <a:r>
              <a:rPr lang="zh-TW" altLang="en-US" sz="2400" dirty="0">
                <a:solidFill>
                  <a:srgbClr val="000000"/>
                </a:solidFill>
                <a:latin typeface="標楷體" panose="03000509000000000000" pitchFamily="65" charset="-120"/>
                <a:ea typeface="標楷體" panose="03000509000000000000" pitchFamily="65" charset="-120"/>
              </a:rPr>
              <a:t>各級主管機關應督導所屬學校設置專業團隊，並提供專業團隊運作所需之人力、經費等資源，且定期考核執行成果。</a:t>
            </a:r>
          </a:p>
        </p:txBody>
      </p:sp>
      <p:sp>
        <p:nvSpPr>
          <p:cNvPr id="4" name="矩形 3">
            <a:extLst>
              <a:ext uri="{FF2B5EF4-FFF2-40B4-BE49-F238E27FC236}">
                <a16:creationId xmlns:a16="http://schemas.microsoft.com/office/drawing/2014/main" id="{09D05E2C-13EA-4C4B-BD6C-F12516C72516}"/>
              </a:ext>
            </a:extLst>
          </p:cNvPr>
          <p:cNvSpPr/>
          <p:nvPr/>
        </p:nvSpPr>
        <p:spPr>
          <a:xfrm>
            <a:off x="945822" y="520512"/>
            <a:ext cx="10300355" cy="584775"/>
          </a:xfrm>
          <a:prstGeom prst="rect">
            <a:avLst/>
          </a:prstGeom>
        </p:spPr>
        <p:txBody>
          <a:bodyPr wrap="square">
            <a:spAutoFit/>
          </a:bodyPr>
          <a:lstStyle/>
          <a:p>
            <a:r>
              <a:rPr lang="en-US" altLang="zh-TW" sz="3200" b="1" dirty="0">
                <a:solidFill>
                  <a:srgbClr val="EBEBEB">
                    <a:lumMod val="25000"/>
                  </a:srgbClr>
                </a:solidFill>
                <a:latin typeface="標楷體" panose="03000509000000000000" pitchFamily="65" charset="-120"/>
                <a:ea typeface="標楷體" panose="03000509000000000000" pitchFamily="65" charset="-120"/>
                <a:cs typeface="+mj-cs"/>
              </a:rPr>
              <a:t>《</a:t>
            </a:r>
            <a:r>
              <a:rPr lang="zh-TW" altLang="en-US" sz="3200" b="1" dirty="0">
                <a:solidFill>
                  <a:srgbClr val="EBEBEB">
                    <a:lumMod val="25000"/>
                  </a:srgbClr>
                </a:solidFill>
                <a:latin typeface="標楷體" panose="03000509000000000000" pitchFamily="65" charset="-120"/>
                <a:ea typeface="標楷體" panose="03000509000000000000" pitchFamily="65" charset="-120"/>
                <a:cs typeface="+mj-cs"/>
              </a:rPr>
              <a:t>特殊教育支援服務與專業團隊設置及實施辦法</a:t>
            </a:r>
            <a:r>
              <a:rPr lang="en-US" altLang="zh-TW" sz="3200" b="1" dirty="0">
                <a:solidFill>
                  <a:srgbClr val="EBEBEB">
                    <a:lumMod val="25000"/>
                  </a:srgbClr>
                </a:solidFill>
                <a:latin typeface="標楷體" panose="03000509000000000000" pitchFamily="65" charset="-120"/>
                <a:ea typeface="標楷體" panose="03000509000000000000" pitchFamily="65" charset="-120"/>
                <a:cs typeface="+mj-cs"/>
              </a:rPr>
              <a:t>》</a:t>
            </a:r>
            <a:r>
              <a:rPr lang="en-US" altLang="zh-TW" sz="2000" b="1" dirty="0">
                <a:solidFill>
                  <a:srgbClr val="EBEBEB">
                    <a:lumMod val="25000"/>
                  </a:srgbClr>
                </a:solidFill>
                <a:latin typeface="標楷體" panose="03000509000000000000" pitchFamily="65" charset="-120"/>
                <a:ea typeface="標楷體" panose="03000509000000000000" pitchFamily="65" charset="-120"/>
                <a:cs typeface="+mj-cs"/>
              </a:rPr>
              <a:t>104.7.3</a:t>
            </a:r>
            <a:endParaRPr lang="zh-TW" altLang="en-US" dirty="0"/>
          </a:p>
        </p:txBody>
      </p:sp>
      <p:sp>
        <p:nvSpPr>
          <p:cNvPr id="5" name="矩形: 圓角 4">
            <a:extLst>
              <a:ext uri="{FF2B5EF4-FFF2-40B4-BE49-F238E27FC236}">
                <a16:creationId xmlns:a16="http://schemas.microsoft.com/office/drawing/2014/main" id="{4753036C-F0F6-45EE-BB79-0B1A03AF759D}"/>
              </a:ext>
            </a:extLst>
          </p:cNvPr>
          <p:cNvSpPr/>
          <p:nvPr/>
        </p:nvSpPr>
        <p:spPr>
          <a:xfrm>
            <a:off x="1065229" y="5495827"/>
            <a:ext cx="10105534" cy="841661"/>
          </a:xfrm>
          <a:prstGeom prst="round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cxnSp>
        <p:nvCxnSpPr>
          <p:cNvPr id="7" name="直線接點 6">
            <a:extLst>
              <a:ext uri="{FF2B5EF4-FFF2-40B4-BE49-F238E27FC236}">
                <a16:creationId xmlns:a16="http://schemas.microsoft.com/office/drawing/2014/main" id="{1EF8BE72-329F-470D-9BC4-369DB9C21614}"/>
              </a:ext>
            </a:extLst>
          </p:cNvPr>
          <p:cNvCxnSpPr/>
          <p:nvPr/>
        </p:nvCxnSpPr>
        <p:spPr>
          <a:xfrm>
            <a:off x="4374037" y="5910606"/>
            <a:ext cx="1112363" cy="0"/>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613371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A09F2225-E59F-4BB2-B324-4B61351F307A}"/>
              </a:ext>
            </a:extLst>
          </p:cNvPr>
          <p:cNvSpPr>
            <a:spLocks noGrp="1"/>
          </p:cNvSpPr>
          <p:nvPr>
            <p:ph type="title"/>
          </p:nvPr>
        </p:nvSpPr>
        <p:spPr/>
        <p:txBody>
          <a:bodyPr/>
          <a:lstStyle/>
          <a:p>
            <a:r>
              <a:rPr lang="zh-TW" altLang="en-US" dirty="0"/>
              <a:t>各種解方</a:t>
            </a:r>
          </a:p>
        </p:txBody>
      </p:sp>
      <p:sp>
        <p:nvSpPr>
          <p:cNvPr id="4" name="內容版面配置區 3">
            <a:extLst>
              <a:ext uri="{FF2B5EF4-FFF2-40B4-BE49-F238E27FC236}">
                <a16:creationId xmlns:a16="http://schemas.microsoft.com/office/drawing/2014/main" id="{7CBE677F-0801-46C7-B58A-9BBACAA00BFF}"/>
              </a:ext>
            </a:extLst>
          </p:cNvPr>
          <p:cNvSpPr>
            <a:spLocks noGrp="1"/>
          </p:cNvSpPr>
          <p:nvPr>
            <p:ph sz="half" idx="1"/>
          </p:nvPr>
        </p:nvSpPr>
        <p:spPr/>
        <p:txBody>
          <a:bodyPr>
            <a:normAutofit fontScale="92500"/>
          </a:bodyPr>
          <a:lstStyle/>
          <a:p>
            <a:r>
              <a:rPr lang="en-US" altLang="zh-TW" dirty="0">
                <a:solidFill>
                  <a:schemeClr val="tx1"/>
                </a:solidFill>
              </a:rPr>
              <a:t>1.</a:t>
            </a:r>
            <a:r>
              <a:rPr lang="zh-TW" altLang="en-US" dirty="0">
                <a:solidFill>
                  <a:schemeClr val="tx1"/>
                </a:solidFill>
              </a:rPr>
              <a:t>不知道法規在哪裡？</a:t>
            </a:r>
            <a:endParaRPr lang="en-US" altLang="zh-TW" dirty="0">
              <a:solidFill>
                <a:schemeClr val="tx1"/>
              </a:solidFill>
            </a:endParaRPr>
          </a:p>
          <a:p>
            <a:r>
              <a:rPr lang="en-US" altLang="zh-TW" dirty="0">
                <a:solidFill>
                  <a:schemeClr val="tx1"/>
                </a:solidFill>
              </a:rPr>
              <a:t>2.</a:t>
            </a:r>
            <a:r>
              <a:rPr lang="zh-TW" altLang="en-US" dirty="0">
                <a:solidFill>
                  <a:schemeClr val="tx1"/>
                </a:solidFill>
              </a:rPr>
              <a:t>知道也依規定提出申請，但</a:t>
            </a:r>
            <a:r>
              <a:rPr lang="en-US" altLang="zh-TW" dirty="0">
                <a:solidFill>
                  <a:schemeClr val="tx1"/>
                </a:solidFill>
              </a:rPr>
              <a:t>……….</a:t>
            </a:r>
          </a:p>
          <a:p>
            <a:r>
              <a:rPr lang="zh-TW" altLang="en-US" dirty="0">
                <a:solidFill>
                  <a:schemeClr val="tx1"/>
                </a:solidFill>
              </a:rPr>
              <a:t>   </a:t>
            </a:r>
            <a:r>
              <a:rPr lang="en-US" altLang="zh-TW" dirty="0">
                <a:solidFill>
                  <a:schemeClr val="tx1"/>
                </a:solidFill>
              </a:rPr>
              <a:t>A.</a:t>
            </a:r>
            <a:r>
              <a:rPr lang="zh-TW" altLang="en-US" dirty="0">
                <a:solidFill>
                  <a:schemeClr val="tx1"/>
                </a:solidFill>
              </a:rPr>
              <a:t>學校人力不足</a:t>
            </a:r>
            <a:endParaRPr lang="en-US" altLang="zh-TW" dirty="0">
              <a:solidFill>
                <a:schemeClr val="tx1"/>
              </a:solidFill>
            </a:endParaRPr>
          </a:p>
          <a:p>
            <a:pPr>
              <a:lnSpc>
                <a:spcPct val="120000"/>
              </a:lnSpc>
            </a:pPr>
            <a:r>
              <a:rPr lang="zh-TW" altLang="en-US" dirty="0">
                <a:solidFill>
                  <a:schemeClr val="tx1"/>
                </a:solidFill>
              </a:rPr>
              <a:t>   </a:t>
            </a:r>
            <a:r>
              <a:rPr lang="en-US" altLang="zh-TW" dirty="0">
                <a:solidFill>
                  <a:schemeClr val="tx1"/>
                </a:solidFill>
              </a:rPr>
              <a:t>B.</a:t>
            </a:r>
            <a:r>
              <a:rPr lang="zh-TW" altLang="en-US" dirty="0">
                <a:solidFill>
                  <a:schemeClr val="tx1"/>
                </a:solidFill>
              </a:rPr>
              <a:t>鑑定人員說實驗教育學生不在學校，</a:t>
            </a:r>
            <a:br>
              <a:rPr lang="en-US" altLang="zh-TW" dirty="0">
                <a:solidFill>
                  <a:schemeClr val="tx1"/>
                </a:solidFill>
              </a:rPr>
            </a:br>
            <a:r>
              <a:rPr lang="zh-TW" altLang="en-US" dirty="0">
                <a:solidFill>
                  <a:schemeClr val="tx1"/>
                </a:solidFill>
              </a:rPr>
              <a:t>   觀察不到難以鑑定</a:t>
            </a:r>
            <a:endParaRPr lang="en-US" altLang="zh-TW" dirty="0">
              <a:solidFill>
                <a:schemeClr val="tx1"/>
              </a:solidFill>
            </a:endParaRPr>
          </a:p>
          <a:p>
            <a:pPr>
              <a:lnSpc>
                <a:spcPct val="120000"/>
              </a:lnSpc>
            </a:pPr>
            <a:r>
              <a:rPr lang="zh-TW" altLang="en-US" dirty="0">
                <a:solidFill>
                  <a:schemeClr val="tx1"/>
                </a:solidFill>
              </a:rPr>
              <a:t>   </a:t>
            </a:r>
            <a:r>
              <a:rPr lang="en-US" altLang="zh-TW" dirty="0">
                <a:solidFill>
                  <a:schemeClr val="tx1"/>
                </a:solidFill>
              </a:rPr>
              <a:t>C.</a:t>
            </a:r>
            <a:r>
              <a:rPr lang="zh-TW" altLang="en-US" dirty="0">
                <a:solidFill>
                  <a:schemeClr val="tx1"/>
                </a:solidFill>
              </a:rPr>
              <a:t>即使學校提供了校內特教資源，但不適</a:t>
            </a:r>
            <a:br>
              <a:rPr lang="en-US" altLang="zh-TW" dirty="0">
                <a:solidFill>
                  <a:schemeClr val="tx1"/>
                </a:solidFill>
              </a:rPr>
            </a:br>
            <a:r>
              <a:rPr lang="en-US" altLang="zh-TW" dirty="0">
                <a:solidFill>
                  <a:schemeClr val="tx1"/>
                </a:solidFill>
              </a:rPr>
              <a:t>       </a:t>
            </a:r>
            <a:r>
              <a:rPr lang="zh-TW" altLang="en-US" dirty="0">
                <a:solidFill>
                  <a:schemeClr val="tx1"/>
                </a:solidFill>
              </a:rPr>
              <a:t>用於實驗教育學生的學習場域</a:t>
            </a:r>
            <a:endParaRPr lang="en-US" altLang="zh-TW" dirty="0">
              <a:solidFill>
                <a:schemeClr val="tx1"/>
              </a:solidFill>
            </a:endParaRPr>
          </a:p>
          <a:p>
            <a:pPr>
              <a:lnSpc>
                <a:spcPct val="120000"/>
              </a:lnSpc>
            </a:pPr>
            <a:r>
              <a:rPr lang="en-US" altLang="zh-TW" sz="1900" dirty="0">
                <a:solidFill>
                  <a:schemeClr val="tx1"/>
                </a:solidFill>
              </a:rPr>
              <a:t>3.</a:t>
            </a:r>
            <a:r>
              <a:rPr lang="zh-TW" altLang="en-US" sz="1900" dirty="0">
                <a:solidFill>
                  <a:schemeClr val="tx1"/>
                </a:solidFill>
              </a:rPr>
              <a:t>現有的法規要點能提供的，與實驗教育學生需要家長期待相去甚遠</a:t>
            </a:r>
            <a:endParaRPr lang="zh-TW" altLang="en-US" sz="1900" dirty="0"/>
          </a:p>
        </p:txBody>
      </p:sp>
      <p:sp>
        <p:nvSpPr>
          <p:cNvPr id="5" name="內容版面配置區 4">
            <a:extLst>
              <a:ext uri="{FF2B5EF4-FFF2-40B4-BE49-F238E27FC236}">
                <a16:creationId xmlns:a16="http://schemas.microsoft.com/office/drawing/2014/main" id="{C5F4D0AB-B515-4FAD-8746-460EEC9E5733}"/>
              </a:ext>
            </a:extLst>
          </p:cNvPr>
          <p:cNvSpPr>
            <a:spLocks noGrp="1"/>
          </p:cNvSpPr>
          <p:nvPr>
            <p:ph sz="half" idx="2"/>
          </p:nvPr>
        </p:nvSpPr>
        <p:spPr>
          <a:xfrm>
            <a:off x="6208711" y="2603500"/>
            <a:ext cx="4828744" cy="3377705"/>
          </a:xfrm>
        </p:spPr>
        <p:txBody>
          <a:bodyPr>
            <a:normAutofit fontScale="92500"/>
          </a:bodyPr>
          <a:lstStyle/>
          <a:p>
            <a:r>
              <a:rPr lang="en-US" altLang="zh-TW" dirty="0"/>
              <a:t>1.</a:t>
            </a:r>
            <a:r>
              <a:rPr lang="zh-TW" altLang="en-US" dirty="0"/>
              <a:t>由倡議推動小組透過協會，提供宣導、諮詢</a:t>
            </a:r>
            <a:endParaRPr lang="en-US" altLang="zh-TW" dirty="0"/>
          </a:p>
          <a:p>
            <a:r>
              <a:rPr lang="en-US" altLang="zh-TW" dirty="0"/>
              <a:t>2.</a:t>
            </a:r>
            <a:r>
              <a:rPr lang="zh-TW" altLang="en-US" dirty="0"/>
              <a:t>整理現有要點中，推動僅增實驗教育對象</a:t>
            </a:r>
            <a:endParaRPr lang="en-US" altLang="zh-TW" dirty="0"/>
          </a:p>
          <a:p>
            <a:r>
              <a:rPr lang="en-US" altLang="zh-TW" dirty="0"/>
              <a:t>3.</a:t>
            </a:r>
            <a:r>
              <a:rPr lang="zh-TW" altLang="en-US" dirty="0"/>
              <a:t>透過立法推動</a:t>
            </a:r>
            <a:r>
              <a:rPr lang="zh-TW" altLang="en-US" sz="2200" b="1" dirty="0">
                <a:solidFill>
                  <a:schemeClr val="accent2">
                    <a:lumMod val="75000"/>
                  </a:schemeClr>
                </a:solidFill>
              </a:rPr>
              <a:t>實教特需要點</a:t>
            </a:r>
            <a:r>
              <a:rPr lang="zh-TW" altLang="en-US" sz="1900" dirty="0">
                <a:solidFill>
                  <a:schemeClr val="tx1"/>
                </a:solidFill>
              </a:rPr>
              <a:t>，釋放特殊教育、輔導等相關教育經費資源直接給學生、辦學者</a:t>
            </a:r>
            <a:endParaRPr lang="en-US" altLang="zh-TW" sz="1900" dirty="0">
              <a:solidFill>
                <a:schemeClr val="tx1"/>
              </a:solidFill>
            </a:endParaRPr>
          </a:p>
          <a:p>
            <a:r>
              <a:rPr lang="en-US" altLang="zh-TW" sz="1900" dirty="0">
                <a:solidFill>
                  <a:schemeClr val="tx1"/>
                </a:solidFill>
              </a:rPr>
              <a:t>4.</a:t>
            </a:r>
            <a:r>
              <a:rPr lang="zh-TW" altLang="en-US" sz="1900" dirty="0">
                <a:solidFill>
                  <a:schemeClr val="tx1"/>
                </a:solidFill>
              </a:rPr>
              <a:t>促進體制內與民間教育專業人員的合作</a:t>
            </a:r>
            <a:endParaRPr lang="en-US" altLang="zh-TW" sz="1900" dirty="0">
              <a:solidFill>
                <a:schemeClr val="tx1"/>
              </a:solidFill>
            </a:endParaRPr>
          </a:p>
          <a:p>
            <a:endParaRPr lang="zh-TW" altLang="en-US" sz="1900" dirty="0">
              <a:solidFill>
                <a:schemeClr val="tx1"/>
              </a:solidFill>
            </a:endParaRPr>
          </a:p>
        </p:txBody>
      </p:sp>
    </p:spTree>
    <p:extLst>
      <p:ext uri="{BB962C8B-B14F-4D97-AF65-F5344CB8AC3E}">
        <p14:creationId xmlns:p14="http://schemas.microsoft.com/office/powerpoint/2010/main" val="7126856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794FC5AB-A5F7-4B37-BAA8-336A9C2FDB56}"/>
              </a:ext>
            </a:extLst>
          </p:cNvPr>
          <p:cNvSpPr>
            <a:spLocks noGrp="1"/>
          </p:cNvSpPr>
          <p:nvPr>
            <p:ph type="title"/>
          </p:nvPr>
        </p:nvSpPr>
        <p:spPr>
          <a:xfrm>
            <a:off x="1154954" y="947920"/>
            <a:ext cx="9540260" cy="728480"/>
          </a:xfrm>
        </p:spPr>
        <p:txBody>
          <a:bodyPr/>
          <a:lstStyle/>
          <a:p>
            <a:r>
              <a:rPr lang="zh-TW" altLang="en-US" dirty="0"/>
              <a:t>實驗教育「特殊學習需求」學生學習扶助要點</a:t>
            </a:r>
          </a:p>
        </p:txBody>
      </p:sp>
      <p:sp>
        <p:nvSpPr>
          <p:cNvPr id="3" name="內容版面配置區 2">
            <a:extLst>
              <a:ext uri="{FF2B5EF4-FFF2-40B4-BE49-F238E27FC236}">
                <a16:creationId xmlns:a16="http://schemas.microsoft.com/office/drawing/2014/main" id="{2B1458A8-A4A1-4258-953F-66AD80D7462B}"/>
              </a:ext>
            </a:extLst>
          </p:cNvPr>
          <p:cNvSpPr>
            <a:spLocks noGrp="1"/>
          </p:cNvSpPr>
          <p:nvPr>
            <p:ph idx="1"/>
          </p:nvPr>
        </p:nvSpPr>
        <p:spPr>
          <a:xfrm>
            <a:off x="1154954" y="2310769"/>
            <a:ext cx="8761413" cy="3709031"/>
          </a:xfrm>
        </p:spPr>
        <p:txBody>
          <a:bodyPr>
            <a:normAutofit/>
          </a:bodyPr>
          <a:lstStyle/>
          <a:p>
            <a:r>
              <a:rPr lang="zh-TW" altLang="en-US" sz="2000" dirty="0"/>
              <a:t>「特殊學習需求」學生的定義？</a:t>
            </a:r>
          </a:p>
        </p:txBody>
      </p:sp>
      <p:grpSp>
        <p:nvGrpSpPr>
          <p:cNvPr id="15" name="群組 14">
            <a:extLst>
              <a:ext uri="{FF2B5EF4-FFF2-40B4-BE49-F238E27FC236}">
                <a16:creationId xmlns:a16="http://schemas.microsoft.com/office/drawing/2014/main" id="{77539C12-D2A8-4E0F-913B-EC5895E3D2E3}"/>
              </a:ext>
            </a:extLst>
          </p:cNvPr>
          <p:cNvGrpSpPr/>
          <p:nvPr/>
        </p:nvGrpSpPr>
        <p:grpSpPr>
          <a:xfrm>
            <a:off x="1933801" y="2681788"/>
            <a:ext cx="8761413" cy="3972381"/>
            <a:chOff x="1442289" y="2800952"/>
            <a:chExt cx="8761413" cy="3972381"/>
          </a:xfrm>
        </p:grpSpPr>
        <p:cxnSp>
          <p:nvCxnSpPr>
            <p:cNvPr id="5" name="直線接點 4">
              <a:extLst>
                <a:ext uri="{FF2B5EF4-FFF2-40B4-BE49-F238E27FC236}">
                  <a16:creationId xmlns:a16="http://schemas.microsoft.com/office/drawing/2014/main" id="{5A9F9C11-EF9E-4369-94B6-D3761E975AB7}"/>
                </a:ext>
              </a:extLst>
            </p:cNvPr>
            <p:cNvCxnSpPr/>
            <p:nvPr/>
          </p:nvCxnSpPr>
          <p:spPr>
            <a:xfrm>
              <a:off x="1968366" y="4957011"/>
              <a:ext cx="7113069" cy="0"/>
            </a:xfrm>
            <a:prstGeom prst="line">
              <a:avLst/>
            </a:prstGeom>
            <a:ln w="28575"/>
          </p:spPr>
          <p:style>
            <a:lnRef idx="1">
              <a:schemeClr val="accent2"/>
            </a:lnRef>
            <a:fillRef idx="0">
              <a:schemeClr val="accent2"/>
            </a:fillRef>
            <a:effectRef idx="0">
              <a:schemeClr val="accent2"/>
            </a:effectRef>
            <a:fontRef idx="minor">
              <a:schemeClr val="tx1"/>
            </a:fontRef>
          </p:style>
        </p:cxnSp>
        <p:cxnSp>
          <p:nvCxnSpPr>
            <p:cNvPr id="7" name="直線接點 6">
              <a:extLst>
                <a:ext uri="{FF2B5EF4-FFF2-40B4-BE49-F238E27FC236}">
                  <a16:creationId xmlns:a16="http://schemas.microsoft.com/office/drawing/2014/main" id="{03336F2F-057C-4136-A491-01FF792C5B87}"/>
                </a:ext>
              </a:extLst>
            </p:cNvPr>
            <p:cNvCxnSpPr>
              <a:cxnSpLocks/>
            </p:cNvCxnSpPr>
            <p:nvPr/>
          </p:nvCxnSpPr>
          <p:spPr>
            <a:xfrm flipH="1">
              <a:off x="5524900" y="2800952"/>
              <a:ext cx="1" cy="3972381"/>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8" name="文字方塊 7">
              <a:extLst>
                <a:ext uri="{FF2B5EF4-FFF2-40B4-BE49-F238E27FC236}">
                  <a16:creationId xmlns:a16="http://schemas.microsoft.com/office/drawing/2014/main" id="{1612E2E0-189B-42F3-A01E-908F6858AB3A}"/>
                </a:ext>
              </a:extLst>
            </p:cNvPr>
            <p:cNvSpPr txBox="1"/>
            <p:nvPr/>
          </p:nvSpPr>
          <p:spPr>
            <a:xfrm>
              <a:off x="8063468" y="3921017"/>
              <a:ext cx="1598050" cy="1015663"/>
            </a:xfrm>
            <a:prstGeom prst="rect">
              <a:avLst/>
            </a:prstGeom>
            <a:noFill/>
          </p:spPr>
          <p:txBody>
            <a:bodyPr wrap="square" rtlCol="0">
              <a:spAutoFit/>
            </a:bodyPr>
            <a:lstStyle/>
            <a:p>
              <a:r>
                <a:rPr lang="zh-TW" altLang="en-US" sz="2000" dirty="0"/>
                <a:t>經鑑定確認生</a:t>
              </a:r>
              <a:r>
                <a:rPr lang="en-US" altLang="zh-TW" sz="2000" dirty="0"/>
                <a:t>(</a:t>
              </a:r>
              <a:r>
                <a:rPr lang="zh-TW" altLang="en-US" sz="2000" dirty="0"/>
                <a:t>特教</a:t>
              </a:r>
              <a:r>
                <a:rPr lang="en-US" altLang="zh-TW" sz="2000" dirty="0"/>
                <a:t>/</a:t>
              </a:r>
              <a:r>
                <a:rPr lang="zh-TW" altLang="en-US" sz="2000" dirty="0"/>
                <a:t>醫療</a:t>
              </a:r>
              <a:r>
                <a:rPr lang="en-US" altLang="zh-TW" sz="2000" dirty="0"/>
                <a:t>)</a:t>
              </a:r>
              <a:endParaRPr lang="zh-TW" altLang="en-US" sz="2000" dirty="0"/>
            </a:p>
          </p:txBody>
        </p:sp>
        <p:sp>
          <p:nvSpPr>
            <p:cNvPr id="9" name="文字方塊 8">
              <a:extLst>
                <a:ext uri="{FF2B5EF4-FFF2-40B4-BE49-F238E27FC236}">
                  <a16:creationId xmlns:a16="http://schemas.microsoft.com/office/drawing/2014/main" id="{0948E768-1E96-4680-A3F3-A0916776B042}"/>
                </a:ext>
              </a:extLst>
            </p:cNvPr>
            <p:cNvSpPr txBox="1"/>
            <p:nvPr/>
          </p:nvSpPr>
          <p:spPr>
            <a:xfrm>
              <a:off x="5535660" y="3921017"/>
              <a:ext cx="1294724" cy="1015663"/>
            </a:xfrm>
            <a:prstGeom prst="rect">
              <a:avLst/>
            </a:prstGeom>
            <a:noFill/>
          </p:spPr>
          <p:txBody>
            <a:bodyPr wrap="square" rtlCol="0">
              <a:spAutoFit/>
            </a:bodyPr>
            <a:lstStyle/>
            <a:p>
              <a:r>
                <a:rPr lang="zh-TW" altLang="en-US" sz="2000" dirty="0"/>
                <a:t>經鑑定之疑似生</a:t>
              </a:r>
              <a:r>
                <a:rPr lang="en-US" altLang="zh-TW" sz="2000" dirty="0"/>
                <a:t>(</a:t>
              </a:r>
              <a:r>
                <a:rPr lang="zh-TW" altLang="en-US" sz="2000" dirty="0"/>
                <a:t>特教</a:t>
              </a:r>
              <a:r>
                <a:rPr lang="en-US" altLang="zh-TW" sz="2000" dirty="0"/>
                <a:t>/</a:t>
              </a:r>
              <a:r>
                <a:rPr lang="zh-TW" altLang="en-US" sz="2000" dirty="0"/>
                <a:t>醫療</a:t>
              </a:r>
              <a:r>
                <a:rPr lang="en-US" altLang="zh-TW" sz="2000" dirty="0"/>
                <a:t>)</a:t>
              </a:r>
              <a:endParaRPr lang="zh-TW" altLang="en-US" sz="2000" dirty="0"/>
            </a:p>
          </p:txBody>
        </p:sp>
        <p:sp>
          <p:nvSpPr>
            <p:cNvPr id="10" name="文字方塊 9">
              <a:extLst>
                <a:ext uri="{FF2B5EF4-FFF2-40B4-BE49-F238E27FC236}">
                  <a16:creationId xmlns:a16="http://schemas.microsoft.com/office/drawing/2014/main" id="{449F01F5-4138-49CB-A947-265C9482A45D}"/>
                </a:ext>
              </a:extLst>
            </p:cNvPr>
            <p:cNvSpPr txBox="1"/>
            <p:nvPr/>
          </p:nvSpPr>
          <p:spPr>
            <a:xfrm>
              <a:off x="3210244" y="4071024"/>
              <a:ext cx="1081572" cy="707886"/>
            </a:xfrm>
            <a:prstGeom prst="rect">
              <a:avLst/>
            </a:prstGeom>
            <a:noFill/>
          </p:spPr>
          <p:txBody>
            <a:bodyPr wrap="square" rtlCol="0">
              <a:spAutoFit/>
            </a:bodyPr>
            <a:lstStyle/>
            <a:p>
              <a:r>
                <a:rPr lang="zh-TW" altLang="en-US" sz="2000" dirty="0"/>
                <a:t>經鑑定未通過</a:t>
              </a:r>
            </a:p>
          </p:txBody>
        </p:sp>
        <p:sp>
          <p:nvSpPr>
            <p:cNvPr id="12" name="文字方塊 11">
              <a:extLst>
                <a:ext uri="{FF2B5EF4-FFF2-40B4-BE49-F238E27FC236}">
                  <a16:creationId xmlns:a16="http://schemas.microsoft.com/office/drawing/2014/main" id="{FFD3AB2C-898E-42B3-8595-03EC881A3B7C}"/>
                </a:ext>
              </a:extLst>
            </p:cNvPr>
            <p:cNvSpPr txBox="1"/>
            <p:nvPr/>
          </p:nvSpPr>
          <p:spPr>
            <a:xfrm>
              <a:off x="1442289" y="5283204"/>
              <a:ext cx="1226417" cy="1015663"/>
            </a:xfrm>
            <a:prstGeom prst="rect">
              <a:avLst/>
            </a:prstGeom>
            <a:noFill/>
          </p:spPr>
          <p:txBody>
            <a:bodyPr wrap="square" rtlCol="0">
              <a:spAutoFit/>
            </a:bodyPr>
            <a:lstStyle/>
            <a:p>
              <a:r>
                <a:rPr lang="zh-TW" altLang="en-US" sz="2000" dirty="0"/>
                <a:t>家長單純追尋特定教育理念</a:t>
              </a:r>
            </a:p>
          </p:txBody>
        </p:sp>
        <p:sp>
          <p:nvSpPr>
            <p:cNvPr id="13" name="文字方塊 12">
              <a:extLst>
                <a:ext uri="{FF2B5EF4-FFF2-40B4-BE49-F238E27FC236}">
                  <a16:creationId xmlns:a16="http://schemas.microsoft.com/office/drawing/2014/main" id="{8B6525AC-3A24-4CEF-BE97-B853E4AAC953}"/>
                </a:ext>
              </a:extLst>
            </p:cNvPr>
            <p:cNvSpPr txBox="1"/>
            <p:nvPr/>
          </p:nvSpPr>
          <p:spPr>
            <a:xfrm>
              <a:off x="4748513" y="5204917"/>
              <a:ext cx="2474839" cy="1015663"/>
            </a:xfrm>
            <a:prstGeom prst="rect">
              <a:avLst/>
            </a:prstGeom>
            <a:noFill/>
          </p:spPr>
          <p:txBody>
            <a:bodyPr wrap="square" rtlCol="0">
              <a:spAutoFit/>
            </a:bodyPr>
            <a:lstStyle/>
            <a:p>
              <a:r>
                <a:rPr lang="zh-TW" altLang="en-US" sz="2000" dirty="0"/>
                <a:t>有特質但家長</a:t>
              </a:r>
              <a:br>
                <a:rPr lang="en-US" altLang="zh-TW" sz="2000" dirty="0"/>
              </a:br>
              <a:r>
                <a:rPr lang="zh-TW" altLang="en-US" sz="2000" dirty="0"/>
                <a:t>不認為需要鑑定</a:t>
              </a:r>
              <a:br>
                <a:rPr lang="en-US" altLang="zh-TW" sz="2000" dirty="0"/>
              </a:br>
              <a:r>
                <a:rPr lang="zh-TW" altLang="en-US" sz="2000" dirty="0"/>
                <a:t>只需要改變教育方式</a:t>
              </a:r>
            </a:p>
          </p:txBody>
        </p:sp>
        <p:sp>
          <p:nvSpPr>
            <p:cNvPr id="14" name="文字方塊 13">
              <a:extLst>
                <a:ext uri="{FF2B5EF4-FFF2-40B4-BE49-F238E27FC236}">
                  <a16:creationId xmlns:a16="http://schemas.microsoft.com/office/drawing/2014/main" id="{B733A63F-86B1-435C-91E0-98C9D3F6C767}"/>
                </a:ext>
              </a:extLst>
            </p:cNvPr>
            <p:cNvSpPr txBox="1"/>
            <p:nvPr/>
          </p:nvSpPr>
          <p:spPr>
            <a:xfrm>
              <a:off x="7728863" y="5241768"/>
              <a:ext cx="2474839" cy="1323439"/>
            </a:xfrm>
            <a:prstGeom prst="rect">
              <a:avLst/>
            </a:prstGeom>
            <a:noFill/>
          </p:spPr>
          <p:txBody>
            <a:bodyPr wrap="square" rtlCol="0">
              <a:spAutoFit/>
            </a:bodyPr>
            <a:lstStyle/>
            <a:p>
              <a:r>
                <a:rPr lang="zh-TW" altLang="en-US" sz="2000" dirty="0"/>
                <a:t>有特質但家長排斥鑑定</a:t>
              </a:r>
              <a:br>
                <a:rPr lang="en-US" altLang="zh-TW" sz="2000" dirty="0"/>
              </a:br>
              <a:r>
                <a:rPr lang="zh-TW" altLang="en-US" sz="2000" dirty="0"/>
                <a:t>被迫尋求另類教育方式</a:t>
              </a:r>
            </a:p>
          </p:txBody>
        </p:sp>
      </p:grpSp>
      <p:sp>
        <p:nvSpPr>
          <p:cNvPr id="16" name="橢圓 15">
            <a:extLst>
              <a:ext uri="{FF2B5EF4-FFF2-40B4-BE49-F238E27FC236}">
                <a16:creationId xmlns:a16="http://schemas.microsoft.com/office/drawing/2014/main" id="{C3E99F2D-D3D8-422E-B4B4-E14406BF2AF6}"/>
              </a:ext>
            </a:extLst>
          </p:cNvPr>
          <p:cNvSpPr/>
          <p:nvPr/>
        </p:nvSpPr>
        <p:spPr>
          <a:xfrm rot="768665">
            <a:off x="3592416" y="3050264"/>
            <a:ext cx="7063339" cy="3503515"/>
          </a:xfrm>
          <a:prstGeom prst="ellipse">
            <a:avLst/>
          </a:prstGeom>
          <a:solidFill>
            <a:srgbClr val="F5A408">
              <a:alpha val="30196"/>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Tree>
    <p:extLst>
      <p:ext uri="{BB962C8B-B14F-4D97-AF65-F5344CB8AC3E}">
        <p14:creationId xmlns:p14="http://schemas.microsoft.com/office/powerpoint/2010/main" val="14243121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42" presetClass="entr" presetSubtype="0" fill="hold" grpId="0" nodeType="clickEffect">
                                  <p:stCondLst>
                                    <p:cond delay="0"/>
                                  </p:stCondLst>
                                  <p:childTnLst>
                                    <p:set>
                                      <p:cBhvr>
                                        <p:cTn id="14" dur="1" fill="hold">
                                          <p:stCondLst>
                                            <p:cond delay="0"/>
                                          </p:stCondLst>
                                        </p:cTn>
                                        <p:tgtEl>
                                          <p:spTgt spid="16"/>
                                        </p:tgtEl>
                                        <p:attrNameLst>
                                          <p:attrName>style.visibility</p:attrName>
                                        </p:attrNameLst>
                                      </p:cBhvr>
                                      <p:to>
                                        <p:strVal val="visible"/>
                                      </p:to>
                                    </p:set>
                                    <p:animEffect transition="in" filter="fade">
                                      <p:cBhvr>
                                        <p:cTn id="15" dur="1000"/>
                                        <p:tgtEl>
                                          <p:spTgt spid="16"/>
                                        </p:tgtEl>
                                      </p:cBhvr>
                                    </p:animEffect>
                                    <p:anim calcmode="lin" valueType="num">
                                      <p:cBhvr>
                                        <p:cTn id="16" dur="1000" fill="hold"/>
                                        <p:tgtEl>
                                          <p:spTgt spid="16"/>
                                        </p:tgtEl>
                                        <p:attrNameLst>
                                          <p:attrName>ppt_x</p:attrName>
                                        </p:attrNameLst>
                                      </p:cBhvr>
                                      <p:tavLst>
                                        <p:tav tm="0">
                                          <p:val>
                                            <p:strVal val="#ppt_x"/>
                                          </p:val>
                                        </p:tav>
                                        <p:tav tm="100000">
                                          <p:val>
                                            <p:strVal val="#ppt_x"/>
                                          </p:val>
                                        </p:tav>
                                      </p:tavLst>
                                    </p:anim>
                                    <p:anim calcmode="lin" valueType="num">
                                      <p:cBhvr>
                                        <p:cTn id="17" dur="1000" fill="hold"/>
                                        <p:tgtEl>
                                          <p:spTgt spid="1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a:extLst>
              <a:ext uri="{FF2B5EF4-FFF2-40B4-BE49-F238E27FC236}">
                <a16:creationId xmlns:a16="http://schemas.microsoft.com/office/drawing/2014/main" id="{2593FB0C-8930-491C-8AAB-0A83F8CF1470}"/>
              </a:ext>
            </a:extLst>
          </p:cNvPr>
          <p:cNvSpPr>
            <a:spLocks noGrp="1"/>
          </p:cNvSpPr>
          <p:nvPr>
            <p:ph idx="1"/>
          </p:nvPr>
        </p:nvSpPr>
        <p:spPr>
          <a:xfrm>
            <a:off x="1154954" y="2603500"/>
            <a:ext cx="6255496" cy="3416300"/>
          </a:xfrm>
        </p:spPr>
        <p:txBody>
          <a:bodyPr>
            <a:normAutofit/>
          </a:bodyPr>
          <a:lstStyle/>
          <a:p>
            <a:r>
              <a:rPr lang="zh-TW" altLang="en-US" sz="2400" dirty="0"/>
              <a:t>補助對象</a:t>
            </a:r>
            <a:endParaRPr lang="en-US" altLang="zh-TW" sz="2400" dirty="0"/>
          </a:p>
          <a:p>
            <a:pPr marL="0" indent="0">
              <a:buNone/>
            </a:pPr>
            <a:r>
              <a:rPr lang="en-US" altLang="zh-TW" sz="2400" dirty="0"/>
              <a:t>1.</a:t>
            </a:r>
            <a:r>
              <a:rPr lang="zh-TW" altLang="en-US" sz="2000" dirty="0"/>
              <a:t>全國各縣市之實驗教育公、私立學校</a:t>
            </a:r>
            <a:br>
              <a:rPr lang="en-US" altLang="zh-TW" sz="2000" dirty="0"/>
            </a:br>
            <a:r>
              <a:rPr lang="en-US" altLang="zh-TW" sz="2000" dirty="0"/>
              <a:t>                          </a:t>
            </a:r>
            <a:r>
              <a:rPr lang="zh-TW" altLang="en-US" sz="2000" dirty="0"/>
              <a:t>公辦民營學校</a:t>
            </a:r>
            <a:br>
              <a:rPr lang="en-US" altLang="zh-TW" sz="2000" dirty="0"/>
            </a:br>
            <a:r>
              <a:rPr lang="en-US" altLang="zh-TW" sz="2000" dirty="0"/>
              <a:t>                          </a:t>
            </a:r>
            <a:r>
              <a:rPr lang="zh-TW" altLang="en-US" sz="2000" dirty="0"/>
              <a:t>非學校實驗教育機構</a:t>
            </a:r>
            <a:br>
              <a:rPr lang="en-US" altLang="zh-TW" sz="2000" dirty="0"/>
            </a:br>
            <a:r>
              <a:rPr lang="en-US" altLang="zh-TW" sz="2000" dirty="0"/>
              <a:t>                          </a:t>
            </a:r>
            <a:r>
              <a:rPr lang="zh-TW" altLang="en-US" sz="2000" dirty="0"/>
              <a:t>非學校實驗教育團體。</a:t>
            </a:r>
          </a:p>
          <a:p>
            <a:pPr marL="0" indent="0">
              <a:buNone/>
            </a:pPr>
            <a:r>
              <a:rPr lang="en-US" altLang="zh-TW" sz="2000" dirty="0"/>
              <a:t>2.</a:t>
            </a:r>
            <a:r>
              <a:rPr lang="zh-TW" altLang="en-US" sz="2000" dirty="0"/>
              <a:t>非學實驗教育個人申請者，有特殊學習需求者</a:t>
            </a:r>
            <a:br>
              <a:rPr lang="en-US" altLang="zh-TW" sz="2000" dirty="0"/>
            </a:br>
            <a:r>
              <a:rPr lang="en-US" altLang="zh-TW" sz="2000" dirty="0"/>
              <a:t>   </a:t>
            </a:r>
            <a:r>
              <a:rPr lang="zh-TW" altLang="en-US" sz="2000" dirty="0"/>
              <a:t>在學習歷程中有學習</a:t>
            </a:r>
            <a:br>
              <a:rPr lang="en-US" altLang="zh-TW" sz="2000" dirty="0"/>
            </a:br>
            <a:r>
              <a:rPr lang="en-US" altLang="zh-TW" sz="2000" dirty="0"/>
              <a:t>                             </a:t>
            </a:r>
            <a:r>
              <a:rPr lang="zh-TW" altLang="en-US" sz="2000" dirty="0"/>
              <a:t>社交</a:t>
            </a:r>
            <a:br>
              <a:rPr lang="en-US" altLang="zh-TW" sz="2000" dirty="0"/>
            </a:br>
            <a:r>
              <a:rPr lang="en-US" altLang="zh-TW" sz="2000" dirty="0"/>
              <a:t>                             </a:t>
            </a:r>
            <a:r>
              <a:rPr lang="zh-TW" altLang="en-US" sz="2000" dirty="0"/>
              <a:t>生活適應困難，</a:t>
            </a:r>
          </a:p>
        </p:txBody>
      </p:sp>
      <p:sp>
        <p:nvSpPr>
          <p:cNvPr id="4" name="標題 1">
            <a:extLst>
              <a:ext uri="{FF2B5EF4-FFF2-40B4-BE49-F238E27FC236}">
                <a16:creationId xmlns:a16="http://schemas.microsoft.com/office/drawing/2014/main" id="{DE992AC0-744F-429A-B714-800E2B8659F4}"/>
              </a:ext>
            </a:extLst>
          </p:cNvPr>
          <p:cNvSpPr txBox="1">
            <a:spLocks/>
          </p:cNvSpPr>
          <p:nvPr/>
        </p:nvSpPr>
        <p:spPr bwMode="gray">
          <a:xfrm>
            <a:off x="1154954" y="838200"/>
            <a:ext cx="9540260" cy="728480"/>
          </a:xfrm>
          <a:prstGeom prst="rect">
            <a:avLst/>
          </a:prstGeom>
        </p:spPr>
        <p:txBody>
          <a:bodyPr vert="horz" lIns="91440" tIns="45720" rIns="91440" bIns="45720" rtlCol="0" anchor="ctr">
            <a:noAutofit/>
          </a:bodyPr>
          <a:lst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zh-TW" altLang="en-US" dirty="0"/>
              <a:t>實驗教育「特殊學習需求」學生學習扶助要點</a:t>
            </a:r>
          </a:p>
        </p:txBody>
      </p:sp>
    </p:spTree>
    <p:extLst>
      <p:ext uri="{BB962C8B-B14F-4D97-AF65-F5344CB8AC3E}">
        <p14:creationId xmlns:p14="http://schemas.microsoft.com/office/powerpoint/2010/main" val="4082283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8F62802A-B54A-4D39-B2F8-FCADD9EB2249}"/>
              </a:ext>
            </a:extLst>
          </p:cNvPr>
          <p:cNvSpPr>
            <a:spLocks noGrp="1"/>
          </p:cNvSpPr>
          <p:nvPr>
            <p:ph type="title"/>
          </p:nvPr>
        </p:nvSpPr>
        <p:spPr>
          <a:xfrm>
            <a:off x="1154954" y="947920"/>
            <a:ext cx="9567589" cy="728480"/>
          </a:xfrm>
        </p:spPr>
        <p:txBody>
          <a:bodyPr/>
          <a:lstStyle/>
          <a:p>
            <a:r>
              <a:rPr lang="zh-TW" altLang="en-US" dirty="0"/>
              <a:t>實驗教育「特殊學習需求」學生學習扶助要點</a:t>
            </a:r>
          </a:p>
        </p:txBody>
      </p:sp>
      <p:sp>
        <p:nvSpPr>
          <p:cNvPr id="3" name="內容版面配置區 2">
            <a:extLst>
              <a:ext uri="{FF2B5EF4-FFF2-40B4-BE49-F238E27FC236}">
                <a16:creationId xmlns:a16="http://schemas.microsoft.com/office/drawing/2014/main" id="{98A58242-83CB-4822-A640-D7B8C978752E}"/>
              </a:ext>
            </a:extLst>
          </p:cNvPr>
          <p:cNvSpPr>
            <a:spLocks noGrp="1"/>
          </p:cNvSpPr>
          <p:nvPr>
            <p:ph idx="1"/>
          </p:nvPr>
        </p:nvSpPr>
        <p:spPr>
          <a:xfrm>
            <a:off x="1154954" y="2603500"/>
            <a:ext cx="9259581" cy="3416300"/>
          </a:xfrm>
        </p:spPr>
        <p:txBody>
          <a:bodyPr>
            <a:normAutofit lnSpcReduction="10000"/>
          </a:bodyPr>
          <a:lstStyle/>
          <a:p>
            <a:r>
              <a:rPr lang="zh-TW" altLang="en-US" sz="2000" b="1" dirty="0"/>
              <a:t>學習補助項目及內容：</a:t>
            </a:r>
            <a:endParaRPr lang="en-US" altLang="zh-TW" sz="2000" b="1" dirty="0"/>
          </a:p>
          <a:p>
            <a:pPr marL="0" indent="0">
              <a:buNone/>
            </a:pPr>
            <a:r>
              <a:rPr lang="en-US" altLang="zh-TW" sz="2000" b="1" dirty="0"/>
              <a:t>1.</a:t>
            </a:r>
            <a:r>
              <a:rPr lang="zh-TW" altLang="en-US" sz="2000" b="1" dirty="0"/>
              <a:t>對於鑑定</a:t>
            </a:r>
            <a:endParaRPr lang="en-US" altLang="zh-TW" sz="2000" b="1" dirty="0"/>
          </a:p>
          <a:p>
            <a:pPr marL="0" indent="0">
              <a:buNone/>
            </a:pPr>
            <a:r>
              <a:rPr lang="en-US" altLang="zh-TW" sz="2000" b="1" dirty="0"/>
              <a:t>2.</a:t>
            </a:r>
            <a:r>
              <a:rPr lang="zh-TW" altLang="en-US" sz="2000" b="1" dirty="0"/>
              <a:t>各類教育專業人員直接間接服務費</a:t>
            </a:r>
            <a:endParaRPr lang="en-US" altLang="zh-TW" sz="2000" b="1" dirty="0"/>
          </a:p>
          <a:p>
            <a:pPr marL="0" indent="0">
              <a:buNone/>
            </a:pPr>
            <a:r>
              <a:rPr lang="en-US" altLang="zh-TW" sz="2000" b="1" dirty="0"/>
              <a:t>3.</a:t>
            </a:r>
            <a:r>
              <a:rPr lang="zh-TW" altLang="en-US" sz="2000" b="1" dirty="0"/>
              <a:t>各類適性特殊學習需求課程 </a:t>
            </a:r>
            <a:r>
              <a:rPr lang="en-US" altLang="zh-TW" sz="2000" b="1" dirty="0"/>
              <a:t>(</a:t>
            </a:r>
            <a:r>
              <a:rPr lang="zh-TW" altLang="en-US" sz="2000" b="1" dirty="0"/>
              <a:t>目前在體制內不會出現的各種嶺另類課程</a:t>
            </a:r>
            <a:r>
              <a:rPr lang="en-US" altLang="zh-TW" sz="2000" b="1" dirty="0"/>
              <a:t>)</a:t>
            </a:r>
          </a:p>
          <a:p>
            <a:pPr marL="0" indent="0">
              <a:buNone/>
            </a:pPr>
            <a:r>
              <a:rPr lang="en-US" altLang="zh-TW" sz="2000" b="1" dirty="0"/>
              <a:t>4.</a:t>
            </a:r>
            <a:r>
              <a:rPr lang="zh-TW" altLang="en-US" sz="2000" b="1" dirty="0"/>
              <a:t>補助各類專業人員進入各特定實驗教育理念現場 的 課程觀察討論之人事費</a:t>
            </a:r>
            <a:endParaRPr lang="en-US" altLang="zh-TW" sz="2000" b="1" dirty="0"/>
          </a:p>
          <a:p>
            <a:pPr marL="0" indent="0">
              <a:buNone/>
            </a:pPr>
            <a:r>
              <a:rPr lang="en-US" altLang="zh-TW" sz="2000" b="1" dirty="0"/>
              <a:t>5.</a:t>
            </a:r>
            <a:r>
              <a:rPr lang="zh-TW" altLang="en-US" sz="2000" b="1" dirty="0"/>
              <a:t>各類軟硬體支持改善，如：無障礙空間改善、輔具、設施、器材、設備等。</a:t>
            </a:r>
            <a:endParaRPr lang="en-US" altLang="zh-TW" sz="2000" b="1" dirty="0"/>
          </a:p>
          <a:p>
            <a:pPr marL="0" indent="0">
              <a:buNone/>
            </a:pPr>
            <a:r>
              <a:rPr lang="en-US" altLang="zh-TW" sz="2000" b="1" dirty="0"/>
              <a:t>6.</a:t>
            </a:r>
            <a:r>
              <a:rPr lang="zh-TW" altLang="en-US" sz="2000" b="1" dirty="0"/>
              <a:t>各種進修、研習、宣導、推廣、研究、專案服務費用</a:t>
            </a:r>
            <a:endParaRPr lang="en-US" altLang="zh-TW" sz="2000" b="1" dirty="0"/>
          </a:p>
          <a:p>
            <a:pPr marL="0" indent="0">
              <a:buNone/>
            </a:pPr>
            <a:r>
              <a:rPr lang="en-US" altLang="zh-TW" sz="2000" b="1" dirty="0"/>
              <a:t>7.</a:t>
            </a:r>
            <a:r>
              <a:rPr lang="zh-TW" altLang="en-US" sz="2000" b="1" dirty="0"/>
              <a:t>提供實驗教育學生家庭支持性扶助，包括諮詢、到宅訪視服務、交通費用等</a:t>
            </a:r>
          </a:p>
          <a:p>
            <a:pPr marL="0" indent="0">
              <a:buNone/>
            </a:pPr>
            <a:endParaRPr lang="zh-TW" altLang="en-US" sz="2000" b="1" dirty="0"/>
          </a:p>
        </p:txBody>
      </p:sp>
    </p:spTree>
    <p:extLst>
      <p:ext uri="{BB962C8B-B14F-4D97-AF65-F5344CB8AC3E}">
        <p14:creationId xmlns:p14="http://schemas.microsoft.com/office/powerpoint/2010/main" val="34665376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E31995EB-9294-4A4E-ABDB-ED51E11AC0C2}"/>
              </a:ext>
            </a:extLst>
          </p:cNvPr>
          <p:cNvSpPr>
            <a:spLocks noGrp="1"/>
          </p:cNvSpPr>
          <p:nvPr>
            <p:ph type="title"/>
          </p:nvPr>
        </p:nvSpPr>
        <p:spPr>
          <a:xfrm>
            <a:off x="1154954" y="947920"/>
            <a:ext cx="9548339" cy="728480"/>
          </a:xfrm>
        </p:spPr>
        <p:txBody>
          <a:bodyPr/>
          <a:lstStyle/>
          <a:p>
            <a:r>
              <a:rPr lang="zh-TW" altLang="en-US" dirty="0"/>
              <a:t>實驗教育「特殊學習需求」學生學習扶助要點</a:t>
            </a:r>
          </a:p>
        </p:txBody>
      </p:sp>
      <p:sp>
        <p:nvSpPr>
          <p:cNvPr id="3" name="內容版面配置區 2">
            <a:extLst>
              <a:ext uri="{FF2B5EF4-FFF2-40B4-BE49-F238E27FC236}">
                <a16:creationId xmlns:a16="http://schemas.microsoft.com/office/drawing/2014/main" id="{4550B070-7295-4D50-933C-1E8A3E85E0EE}"/>
              </a:ext>
            </a:extLst>
          </p:cNvPr>
          <p:cNvSpPr>
            <a:spLocks noGrp="1"/>
          </p:cNvSpPr>
          <p:nvPr>
            <p:ph idx="1"/>
          </p:nvPr>
        </p:nvSpPr>
        <p:spPr/>
        <p:txBody>
          <a:bodyPr/>
          <a:lstStyle/>
          <a:p>
            <a:r>
              <a:rPr lang="zh-TW" altLang="en-US" dirty="0"/>
              <a:t>目前草擬</a:t>
            </a:r>
            <a:r>
              <a:rPr lang="zh-TW" altLang="en-US" dirty="0">
                <a:solidFill>
                  <a:schemeClr val="tx2">
                    <a:lumMod val="75000"/>
                  </a:schemeClr>
                </a:solidFill>
                <a:hlinkClick r:id="rId2">
                  <a:extLst>
                    <a:ext uri="{A12FA001-AC4F-418D-AE19-62706E023703}">
                      <ahyp:hlinkClr xmlns:ahyp="http://schemas.microsoft.com/office/drawing/2018/hyperlinkcolor" val="tx"/>
                    </a:ext>
                  </a:extLst>
                </a:hlinkClick>
              </a:rPr>
              <a:t>要點內容</a:t>
            </a:r>
            <a:endParaRPr lang="zh-TW" altLang="en-US" dirty="0">
              <a:solidFill>
                <a:schemeClr val="tx2">
                  <a:lumMod val="75000"/>
                </a:schemeClr>
              </a:solidFill>
            </a:endParaRPr>
          </a:p>
        </p:txBody>
      </p:sp>
    </p:spTree>
    <p:extLst>
      <p:ext uri="{BB962C8B-B14F-4D97-AF65-F5344CB8AC3E}">
        <p14:creationId xmlns:p14="http://schemas.microsoft.com/office/powerpoint/2010/main" val="59469987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離子會議室">
  <a:themeElements>
    <a:clrScheme name="Ion Boardroom">
      <a:dk1>
        <a:sysClr val="windowText" lastClr="000000"/>
      </a:dk1>
      <a:lt1>
        <a:sysClr val="window" lastClr="FFFFFF"/>
      </a:lt1>
      <a:dk2>
        <a:srgbClr val="EE5818"/>
      </a:dk2>
      <a:lt2>
        <a:srgbClr val="EBEBEB"/>
      </a:lt2>
      <a:accent1>
        <a:srgbClr val="F5A408"/>
      </a:accent1>
      <a:accent2>
        <a:srgbClr val="FA731A"/>
      </a:accent2>
      <a:accent3>
        <a:srgbClr val="AB9281"/>
      </a:accent3>
      <a:accent4>
        <a:srgbClr val="A18CD0"/>
      </a:accent4>
      <a:accent5>
        <a:srgbClr val="8EBBD2"/>
      </a:accent5>
      <a:accent6>
        <a:srgbClr val="ACC995"/>
      </a:accent6>
      <a:hlink>
        <a:srgbClr val="FAC96A"/>
      </a:hlink>
      <a:folHlink>
        <a:srgbClr val="FCDB9B"/>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04000"/>
                <a:satMod val="128000"/>
                <a:lumMod val="104000"/>
              </a:schemeClr>
            </a:gs>
            <a:gs pos="100000">
              <a:schemeClr val="phClr">
                <a:shade val="76000"/>
                <a:hueMod val="89000"/>
                <a:satMod val="164000"/>
                <a:lumMod val="68000"/>
              </a:schemeClr>
            </a:gs>
          </a:gsLst>
          <a:path path="circle">
            <a:fillToRect l="45000" t="65000" r="125000" b="100000"/>
          </a:path>
        </a:gradFill>
        <a:blipFill rotWithShape="1">
          <a:blip xmlns:r="http://schemas.openxmlformats.org/officeDocument/2006/relationships" r:embed="rId1">
            <a:duotone>
              <a:schemeClr val="phClr">
                <a:shade val="42000"/>
                <a:hueMod val="42000"/>
                <a:satMod val="124000"/>
                <a:lumMod val="62000"/>
              </a:schemeClr>
              <a:schemeClr val="phClr">
                <a:tint val="96000"/>
                <a:satMod val="130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F1C4790-FE3C-4020-8CA7-00621DA7BBBC}"/>
    </a:ext>
  </a:extLst>
</a:theme>
</file>

<file path=docProps/app.xml><?xml version="1.0" encoding="utf-8"?>
<Properties xmlns="http://schemas.openxmlformats.org/officeDocument/2006/extended-properties" xmlns:vt="http://schemas.openxmlformats.org/officeDocument/2006/docPropsVTypes">
  <Template>離子會議室</Template>
  <TotalTime>194</TotalTime>
  <Words>1023</Words>
  <Application>Microsoft Office PowerPoint</Application>
  <PresentationFormat>寬螢幕</PresentationFormat>
  <Paragraphs>66</Paragraphs>
  <Slides>9</Slides>
  <Notes>0</Notes>
  <HiddenSlides>0</HiddenSlides>
  <MMClips>0</MMClips>
  <ScaleCrop>false</ScaleCrop>
  <HeadingPairs>
    <vt:vector size="6" baseType="variant">
      <vt:variant>
        <vt:lpstr>使用字型</vt:lpstr>
      </vt:variant>
      <vt:variant>
        <vt:i4>5</vt:i4>
      </vt:variant>
      <vt:variant>
        <vt:lpstr>佈景主題</vt:lpstr>
      </vt:variant>
      <vt:variant>
        <vt:i4>1</vt:i4>
      </vt:variant>
      <vt:variant>
        <vt:lpstr>投影片標題</vt:lpstr>
      </vt:variant>
      <vt:variant>
        <vt:i4>9</vt:i4>
      </vt:variant>
    </vt:vector>
  </HeadingPairs>
  <TitlesOfParts>
    <vt:vector size="15" baseType="lpstr">
      <vt:lpstr>新細明體</vt:lpstr>
      <vt:lpstr>標楷體</vt:lpstr>
      <vt:lpstr>Arial</vt:lpstr>
      <vt:lpstr>Century Gothic</vt:lpstr>
      <vt:lpstr>Wingdings 3</vt:lpstr>
      <vt:lpstr>離子會議室</vt:lpstr>
      <vt:lpstr>實驗教育特殊學習需求學生補助要點 草案 緣起及進程發展</vt:lpstr>
      <vt:lpstr>現有法規/要點  看得到吃不到 WHY？</vt:lpstr>
      <vt:lpstr>《特殊教育支援服務與專業團隊設置及實施辦法》104.7.3</vt:lpstr>
      <vt:lpstr>PowerPoint 簡報</vt:lpstr>
      <vt:lpstr>各種解方</vt:lpstr>
      <vt:lpstr>實驗教育「特殊學習需求」學生學習扶助要點</vt:lpstr>
      <vt:lpstr>PowerPoint 簡報</vt:lpstr>
      <vt:lpstr>實驗教育「特殊學習需求」學生學習扶助要點</vt:lpstr>
      <vt:lpstr>實驗教育「特殊學習需求」學生學習扶助要點</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簡報</dc:title>
  <dc:creator>glori</dc:creator>
  <cp:lastModifiedBy>teec-hp</cp:lastModifiedBy>
  <cp:revision>13</cp:revision>
  <dcterms:created xsi:type="dcterms:W3CDTF">2023-07-28T14:12:12Z</dcterms:created>
  <dcterms:modified xsi:type="dcterms:W3CDTF">2023-07-29T08:29:37Z</dcterms:modified>
</cp:coreProperties>
</file>